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53"/>
  </p:notesMasterIdLst>
  <p:sldIdLst>
    <p:sldId id="599" r:id="rId3"/>
    <p:sldId id="701" r:id="rId4"/>
    <p:sldId id="703" r:id="rId5"/>
    <p:sldId id="585" r:id="rId6"/>
    <p:sldId id="586" r:id="rId7"/>
    <p:sldId id="589" r:id="rId8"/>
    <p:sldId id="588" r:id="rId9"/>
    <p:sldId id="587" r:id="rId10"/>
    <p:sldId id="590" r:id="rId11"/>
    <p:sldId id="595" r:id="rId12"/>
    <p:sldId id="596" r:id="rId13"/>
    <p:sldId id="597" r:id="rId14"/>
    <p:sldId id="598" r:id="rId15"/>
    <p:sldId id="607" r:id="rId16"/>
    <p:sldId id="642" r:id="rId17"/>
    <p:sldId id="601" r:id="rId18"/>
    <p:sldId id="608" r:id="rId19"/>
    <p:sldId id="602" r:id="rId20"/>
    <p:sldId id="609" r:id="rId21"/>
    <p:sldId id="610" r:id="rId22"/>
    <p:sldId id="611" r:id="rId23"/>
    <p:sldId id="603" r:id="rId24"/>
    <p:sldId id="641" r:id="rId25"/>
    <p:sldId id="604" r:id="rId26"/>
    <p:sldId id="605" r:id="rId27"/>
    <p:sldId id="614" r:id="rId28"/>
    <p:sldId id="702" r:id="rId29"/>
    <p:sldId id="615" r:id="rId30"/>
    <p:sldId id="613" r:id="rId31"/>
    <p:sldId id="617" r:id="rId32"/>
    <p:sldId id="621" r:id="rId33"/>
    <p:sldId id="622" r:id="rId34"/>
    <p:sldId id="623" r:id="rId35"/>
    <p:sldId id="624" r:id="rId36"/>
    <p:sldId id="625" r:id="rId37"/>
    <p:sldId id="626" r:id="rId38"/>
    <p:sldId id="627" r:id="rId39"/>
    <p:sldId id="616" r:id="rId40"/>
    <p:sldId id="631" r:id="rId41"/>
    <p:sldId id="630" r:id="rId42"/>
    <p:sldId id="619" r:id="rId43"/>
    <p:sldId id="620" r:id="rId44"/>
    <p:sldId id="632" r:id="rId45"/>
    <p:sldId id="633" r:id="rId46"/>
    <p:sldId id="635" r:id="rId47"/>
    <p:sldId id="634" r:id="rId48"/>
    <p:sldId id="637" r:id="rId49"/>
    <p:sldId id="704" r:id="rId50"/>
    <p:sldId id="638" r:id="rId51"/>
    <p:sldId id="639"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g Du" initials="PD" lastIdx="3" clrIdx="0">
    <p:extLst>
      <p:ext uri="{19B8F6BF-5375-455C-9EA6-DF929625EA0E}">
        <p15:presenceInfo xmlns:p15="http://schemas.microsoft.com/office/powerpoint/2012/main" userId="S::pdu@futurewei.com::608a644d-8720-43c7-bce5-36bcb114bc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4CAD5B"/>
    <a:srgbClr val="4D72BF"/>
    <a:srgbClr val="E18344"/>
    <a:srgbClr val="1D50FF"/>
    <a:srgbClr val="4B2E83"/>
    <a:srgbClr val="E8D3A2"/>
    <a:srgbClr val="E8E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66" autoAdjust="0"/>
    <p:restoredTop sz="96868"/>
  </p:normalViewPr>
  <p:slideViewPr>
    <p:cSldViewPr snapToGrid="0" snapToObjects="1" showGuides="1">
      <p:cViewPr varScale="1">
        <p:scale>
          <a:sx n="152" d="100"/>
          <a:sy n="152" d="100"/>
        </p:scale>
        <p:origin x="504" y="176"/>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3B509-834C-9E4A-9A0F-AE989E5F16D1}" type="datetimeFigureOut">
              <a:rPr lang="en-US" smtClean="0"/>
              <a:t>2/26/20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6F771-1A75-9948-93E4-25C9702F964C}" type="slidenum">
              <a:rPr lang="en-US" smtClean="0"/>
              <a:t>‹#›</a:t>
            </a:fld>
            <a:endParaRPr lang="en-US"/>
          </a:p>
        </p:txBody>
      </p:sp>
    </p:spTree>
    <p:extLst>
      <p:ext uri="{BB962C8B-B14F-4D97-AF65-F5344CB8AC3E}">
        <p14:creationId xmlns:p14="http://schemas.microsoft.com/office/powerpoint/2010/main" val="274419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 24 PT.)</a:t>
            </a:r>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7" y="365069"/>
            <a:ext cx="8184662" cy="998440"/>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064505"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solidFill>
                  <a:schemeClr val="tx2"/>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82856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
        <p:nvSpPr>
          <p:cNvPr id="3" name="Title 2"/>
          <p:cNvSpPr>
            <a:spLocks noGrp="1"/>
          </p:cNvSpPr>
          <p:nvPr>
            <p:ph type="title" hasCustomPrompt="1"/>
          </p:nvPr>
        </p:nvSpPr>
        <p:spPr>
          <a:xfrm>
            <a:off x="671757" y="1167124"/>
            <a:ext cx="6972300" cy="2641756"/>
          </a:xfrm>
          <a:prstGeom prst="rect">
            <a:avLst/>
          </a:prstGeom>
        </p:spPr>
        <p:txBody>
          <a:bodyPr anchor="b"/>
          <a:lstStyle>
            <a:lvl1pPr algn="l">
              <a:defRPr sz="5000" b="1" i="0">
                <a:solidFill>
                  <a:srgbClr val="4B2E83"/>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339719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4663" cy="991998"/>
          </a:xfrm>
          <a:prstGeom prst="rect">
            <a:avLst/>
          </a:prstGeom>
        </p:spPr>
        <p:txBody>
          <a:bodyPr anchor="b"/>
          <a:lstStyle>
            <a:lvl1pPr algn="l">
              <a:defRPr sz="3000" b="1" i="0">
                <a:solidFill>
                  <a:srgbClr val="4B2E83"/>
                </a:solidFill>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307287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83759"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14502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a:t>Graphics can go here – </a:t>
            </a:r>
            <a:br>
              <a:rPr lang="en-US" dirty="0"/>
            </a:br>
            <a:r>
              <a:rPr lang="en-US" dirty="0"/>
              <a:t>replace this box with your image or chart</a:t>
            </a:r>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6" y="371511"/>
            <a:ext cx="8116644" cy="991998"/>
          </a:xfrm>
          <a:prstGeom prst="rect">
            <a:avLst/>
          </a:prstGeom>
        </p:spPr>
        <p:txBody>
          <a:bodyPr anchor="b"/>
          <a:lstStyle>
            <a:lvl1pPr algn="l">
              <a:defRPr sz="3000" b="1" i="0">
                <a:latin typeface="Encode Sans Normal Black" charset="0"/>
                <a:ea typeface="Encode Sans Normal Black" charset="0"/>
                <a:cs typeface="Encode Sans Normal Black" charset="0"/>
              </a:defRPr>
            </a:lvl1pPr>
          </a:lstStyle>
          <a:p>
            <a:pPr lvl="0"/>
            <a:r>
              <a:rPr lang="en-US" dirty="0"/>
              <a:t>HEADER HERE </a:t>
            </a:r>
            <a:br>
              <a:rPr lang="en-US" dirty="0"/>
            </a:br>
            <a:r>
              <a:rPr lang="en-US" dirty="0"/>
              <a:t>(ENCODE NORMAL BLACK, 30 PT.)</a:t>
            </a:r>
          </a:p>
        </p:txBody>
      </p:sp>
    </p:spTree>
    <p:extLst>
      <p:ext uri="{BB962C8B-B14F-4D97-AF65-F5344CB8AC3E}">
        <p14:creationId xmlns:p14="http://schemas.microsoft.com/office/powerpoint/2010/main" val="2489552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deburst.io/algorithms-i-searching-and-sorting-algorithms-56497dbaef20" TargetMode="External"/><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www.geeksforgeeks.org/indexing-in-databases-set-1/"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medium.com/basecs/hashing-out-hash-functions-ea5dd8beb4dd"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trends.google.com/trends/trendingsearches/daily?geo=US" TargetMode="External"/><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9FnO3igOkOk" TargetMode="External"/><Relationship Id="rId2" Type="http://schemas.openxmlformats.org/officeDocument/2006/relationships/hyperlink" Target="https://www.imdb.com/title/tt0104257/"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rkandhal.com/2014/02/16/hashmap-treemap-linkedma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3C1AE-214E-7E45-9F58-D4DFE951A72A}"/>
              </a:ext>
            </a:extLst>
          </p:cNvPr>
          <p:cNvPicPr>
            <a:picLocks noChangeAspect="1"/>
          </p:cNvPicPr>
          <p:nvPr/>
        </p:nvPicPr>
        <p:blipFill>
          <a:blip r:embed="rId2"/>
          <a:stretch>
            <a:fillRect/>
          </a:stretch>
        </p:blipFill>
        <p:spPr>
          <a:xfrm>
            <a:off x="0" y="104923"/>
            <a:ext cx="9144000" cy="6435090"/>
          </a:xfrm>
          <a:prstGeom prst="rect">
            <a:avLst/>
          </a:prstGeom>
        </p:spPr>
      </p:pic>
      <p:sp>
        <p:nvSpPr>
          <p:cNvPr id="5" name="Rectangle 4">
            <a:extLst>
              <a:ext uri="{FF2B5EF4-FFF2-40B4-BE49-F238E27FC236}">
                <a16:creationId xmlns:a16="http://schemas.microsoft.com/office/drawing/2014/main" id="{66EF1C2A-E1C8-894F-A14D-44B96F611DAD}"/>
              </a:ext>
            </a:extLst>
          </p:cNvPr>
          <p:cNvSpPr/>
          <p:nvPr/>
        </p:nvSpPr>
        <p:spPr>
          <a:xfrm>
            <a:off x="0" y="6550223"/>
            <a:ext cx="8429348" cy="307777"/>
          </a:xfrm>
          <a:prstGeom prst="rect">
            <a:avLst/>
          </a:prstGeom>
        </p:spPr>
        <p:txBody>
          <a:bodyPr wrap="square">
            <a:spAutoFit/>
          </a:bodyPr>
          <a:lstStyle/>
          <a:p>
            <a:r>
              <a:rPr lang="en-US" sz="1400" dirty="0">
                <a:hlinkClick r:id="rId3"/>
              </a:rPr>
              <a:t>https://codeburst.io/algorithms-i-searching-and-sorting-algorithms-56497dbaef20</a:t>
            </a:r>
            <a:endParaRPr lang="en-US" sz="1400" dirty="0"/>
          </a:p>
        </p:txBody>
      </p:sp>
    </p:spTree>
    <p:extLst>
      <p:ext uri="{BB962C8B-B14F-4D97-AF65-F5344CB8AC3E}">
        <p14:creationId xmlns:p14="http://schemas.microsoft.com/office/powerpoint/2010/main" val="2298869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2177338-28C4-8945-ACCD-9496E5DD9BC2}"/>
              </a:ext>
            </a:extLst>
          </p:cNvPr>
          <p:cNvGrpSpPr/>
          <p:nvPr/>
        </p:nvGrpSpPr>
        <p:grpSpPr>
          <a:xfrm>
            <a:off x="1093694" y="4402276"/>
            <a:ext cx="5916697" cy="582706"/>
            <a:chOff x="1559859" y="4509247"/>
            <a:chExt cx="5916697" cy="582706"/>
          </a:xfrm>
        </p:grpSpPr>
        <p:sp>
          <p:nvSpPr>
            <p:cNvPr id="15" name="Rectangle 14">
              <a:extLst>
                <a:ext uri="{FF2B5EF4-FFF2-40B4-BE49-F238E27FC236}">
                  <a16:creationId xmlns:a16="http://schemas.microsoft.com/office/drawing/2014/main" id="{F8C1556F-BD17-614F-A23D-1B6A06E80718}"/>
                </a:ext>
              </a:extLst>
            </p:cNvPr>
            <p:cNvSpPr/>
            <p:nvPr/>
          </p:nvSpPr>
          <p:spPr>
            <a:xfrm>
              <a:off x="155985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6" name="Rectangle 15">
              <a:extLst>
                <a:ext uri="{FF2B5EF4-FFF2-40B4-BE49-F238E27FC236}">
                  <a16:creationId xmlns:a16="http://schemas.microsoft.com/office/drawing/2014/main" id="{7B167031-7287-FE40-B79A-5EBA329A1F69}"/>
                </a:ext>
              </a:extLst>
            </p:cNvPr>
            <p:cNvSpPr/>
            <p:nvPr/>
          </p:nvSpPr>
          <p:spPr>
            <a:xfrm>
              <a:off x="215152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C6135CF6-1458-8A4D-BC9E-19633BE5FB81}"/>
                </a:ext>
              </a:extLst>
            </p:cNvPr>
            <p:cNvSpPr/>
            <p:nvPr/>
          </p:nvSpPr>
          <p:spPr>
            <a:xfrm>
              <a:off x="274319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8" name="Rectangle 17">
              <a:extLst>
                <a:ext uri="{FF2B5EF4-FFF2-40B4-BE49-F238E27FC236}">
                  <a16:creationId xmlns:a16="http://schemas.microsoft.com/office/drawing/2014/main" id="{FA995337-E531-1F4A-88BC-E511FD2AA03F}"/>
                </a:ext>
              </a:extLst>
            </p:cNvPr>
            <p:cNvSpPr/>
            <p:nvPr/>
          </p:nvSpPr>
          <p:spPr>
            <a:xfrm>
              <a:off x="333486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9" name="Rectangle 18">
              <a:extLst>
                <a:ext uri="{FF2B5EF4-FFF2-40B4-BE49-F238E27FC236}">
                  <a16:creationId xmlns:a16="http://schemas.microsoft.com/office/drawing/2014/main" id="{697F292F-C460-D944-9B00-5320A7CD1DE9}"/>
                </a:ext>
              </a:extLst>
            </p:cNvPr>
            <p:cNvSpPr/>
            <p:nvPr/>
          </p:nvSpPr>
          <p:spPr>
            <a:xfrm>
              <a:off x="392653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0" name="Rectangle 19">
              <a:extLst>
                <a:ext uri="{FF2B5EF4-FFF2-40B4-BE49-F238E27FC236}">
                  <a16:creationId xmlns:a16="http://schemas.microsoft.com/office/drawing/2014/main" id="{6ECBB2C4-FCAB-AC44-929E-8D4AE98FA1C4}"/>
                </a:ext>
              </a:extLst>
            </p:cNvPr>
            <p:cNvSpPr/>
            <p:nvPr/>
          </p:nvSpPr>
          <p:spPr>
            <a:xfrm>
              <a:off x="4518209"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21" name="Rectangle 20">
              <a:extLst>
                <a:ext uri="{FF2B5EF4-FFF2-40B4-BE49-F238E27FC236}">
                  <a16:creationId xmlns:a16="http://schemas.microsoft.com/office/drawing/2014/main" id="{22ABF80B-A438-7B47-A359-033D40C0AC23}"/>
                </a:ext>
              </a:extLst>
            </p:cNvPr>
            <p:cNvSpPr/>
            <p:nvPr/>
          </p:nvSpPr>
          <p:spPr>
            <a:xfrm>
              <a:off x="510987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2" name="Rectangle 21">
              <a:extLst>
                <a:ext uri="{FF2B5EF4-FFF2-40B4-BE49-F238E27FC236}">
                  <a16:creationId xmlns:a16="http://schemas.microsoft.com/office/drawing/2014/main" id="{E86DA30F-BBC8-0C43-B05C-5F6CC2DC078F}"/>
                </a:ext>
              </a:extLst>
            </p:cNvPr>
            <p:cNvSpPr/>
            <p:nvPr/>
          </p:nvSpPr>
          <p:spPr>
            <a:xfrm>
              <a:off x="570154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23" name="Rectangle 22">
              <a:extLst>
                <a:ext uri="{FF2B5EF4-FFF2-40B4-BE49-F238E27FC236}">
                  <a16:creationId xmlns:a16="http://schemas.microsoft.com/office/drawing/2014/main" id="{2FDB8E05-0C31-CC46-A527-BAE32BC00350}"/>
                </a:ext>
              </a:extLst>
            </p:cNvPr>
            <p:cNvSpPr/>
            <p:nvPr/>
          </p:nvSpPr>
          <p:spPr>
            <a:xfrm>
              <a:off x="629321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4" name="Rectangle 23">
              <a:extLst>
                <a:ext uri="{FF2B5EF4-FFF2-40B4-BE49-F238E27FC236}">
                  <a16:creationId xmlns:a16="http://schemas.microsoft.com/office/drawing/2014/main" id="{9B7698B1-C057-C54B-A4E6-A0CC8DAF7EF1}"/>
                </a:ext>
              </a:extLst>
            </p:cNvPr>
            <p:cNvSpPr/>
            <p:nvPr/>
          </p:nvSpPr>
          <p:spPr>
            <a:xfrm>
              <a:off x="6884886" y="45092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grpSp>
      <p:sp>
        <p:nvSpPr>
          <p:cNvPr id="28" name="Text Placeholder 1">
            <a:extLst>
              <a:ext uri="{FF2B5EF4-FFF2-40B4-BE49-F238E27FC236}">
                <a16:creationId xmlns:a16="http://schemas.microsoft.com/office/drawing/2014/main" id="{03C31413-858F-C14B-9AAE-19928AF96C52}"/>
              </a:ext>
            </a:extLst>
          </p:cNvPr>
          <p:cNvSpPr>
            <a:spLocks noGrp="1"/>
          </p:cNvSpPr>
          <p:nvPr>
            <p:ph type="body" sz="quarter" idx="11"/>
          </p:nvPr>
        </p:nvSpPr>
        <p:spPr>
          <a:xfrm>
            <a:off x="1250975" y="2819160"/>
            <a:ext cx="8196210" cy="505593"/>
          </a:xfrm>
        </p:spPr>
        <p:txBody>
          <a:bodyPr/>
          <a:lstStyle/>
          <a:p>
            <a:pPr marL="0" indent="0">
              <a:buNone/>
            </a:pPr>
            <a:r>
              <a:rPr lang="en-US" dirty="0"/>
              <a:t>data is </a:t>
            </a:r>
            <a:r>
              <a:rPr lang="en-US" dirty="0">
                <a:highlight>
                  <a:srgbClr val="FFFF00"/>
                </a:highlight>
              </a:rPr>
              <a:t>automatically sorted when it’s generated</a:t>
            </a:r>
            <a:endParaRPr lang="en-US" dirty="0"/>
          </a:p>
        </p:txBody>
      </p:sp>
      <p:sp>
        <p:nvSpPr>
          <p:cNvPr id="36" name="Rectangle 35">
            <a:extLst>
              <a:ext uri="{FF2B5EF4-FFF2-40B4-BE49-F238E27FC236}">
                <a16:creationId xmlns:a16="http://schemas.microsoft.com/office/drawing/2014/main" id="{17AF91CD-0F44-324B-8AA6-EA6A6C059F16}"/>
              </a:ext>
            </a:extLst>
          </p:cNvPr>
          <p:cNvSpPr/>
          <p:nvPr/>
        </p:nvSpPr>
        <p:spPr>
          <a:xfrm>
            <a:off x="4276165" y="3591440"/>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grpSp>
        <p:nvGrpSpPr>
          <p:cNvPr id="37" name="Group 36">
            <a:extLst>
              <a:ext uri="{FF2B5EF4-FFF2-40B4-BE49-F238E27FC236}">
                <a16:creationId xmlns:a16="http://schemas.microsoft.com/office/drawing/2014/main" id="{D84516B1-0ACB-C747-A447-464ACAEE29D2}"/>
              </a:ext>
            </a:extLst>
          </p:cNvPr>
          <p:cNvGrpSpPr/>
          <p:nvPr/>
        </p:nvGrpSpPr>
        <p:grpSpPr>
          <a:xfrm>
            <a:off x="1093694" y="4402276"/>
            <a:ext cx="6508367" cy="582706"/>
            <a:chOff x="1559859" y="5402773"/>
            <a:chExt cx="6508367" cy="582706"/>
          </a:xfrm>
        </p:grpSpPr>
        <p:sp>
          <p:nvSpPr>
            <p:cNvPr id="25" name="Rectangle 24">
              <a:extLst>
                <a:ext uri="{FF2B5EF4-FFF2-40B4-BE49-F238E27FC236}">
                  <a16:creationId xmlns:a16="http://schemas.microsoft.com/office/drawing/2014/main" id="{7DBDD24E-126F-384B-8146-5739C0FD6DC5}"/>
                </a:ext>
              </a:extLst>
            </p:cNvPr>
            <p:cNvSpPr/>
            <p:nvPr/>
          </p:nvSpPr>
          <p:spPr>
            <a:xfrm>
              <a:off x="155985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6" name="Rectangle 25">
              <a:extLst>
                <a:ext uri="{FF2B5EF4-FFF2-40B4-BE49-F238E27FC236}">
                  <a16:creationId xmlns:a16="http://schemas.microsoft.com/office/drawing/2014/main" id="{E843BE43-AF92-9544-9730-3D2C4F064644}"/>
                </a:ext>
              </a:extLst>
            </p:cNvPr>
            <p:cNvSpPr/>
            <p:nvPr/>
          </p:nvSpPr>
          <p:spPr>
            <a:xfrm>
              <a:off x="215152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7" name="Rectangle 26">
              <a:extLst>
                <a:ext uri="{FF2B5EF4-FFF2-40B4-BE49-F238E27FC236}">
                  <a16:creationId xmlns:a16="http://schemas.microsoft.com/office/drawing/2014/main" id="{AB7D8917-6A1F-CD4F-A460-7351B08C7BA8}"/>
                </a:ext>
              </a:extLst>
            </p:cNvPr>
            <p:cNvSpPr/>
            <p:nvPr/>
          </p:nvSpPr>
          <p:spPr>
            <a:xfrm>
              <a:off x="274319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9" name="Rectangle 28">
              <a:extLst>
                <a:ext uri="{FF2B5EF4-FFF2-40B4-BE49-F238E27FC236}">
                  <a16:creationId xmlns:a16="http://schemas.microsoft.com/office/drawing/2014/main" id="{8D89BDA8-E3FC-A847-ABE3-B9B71C5DB1FB}"/>
                </a:ext>
              </a:extLst>
            </p:cNvPr>
            <p:cNvSpPr/>
            <p:nvPr/>
          </p:nvSpPr>
          <p:spPr>
            <a:xfrm>
              <a:off x="333486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30" name="Rectangle 29">
              <a:extLst>
                <a:ext uri="{FF2B5EF4-FFF2-40B4-BE49-F238E27FC236}">
                  <a16:creationId xmlns:a16="http://schemas.microsoft.com/office/drawing/2014/main" id="{BF894C28-16DD-B845-943A-8F19E07620E2}"/>
                </a:ext>
              </a:extLst>
            </p:cNvPr>
            <p:cNvSpPr/>
            <p:nvPr/>
          </p:nvSpPr>
          <p:spPr>
            <a:xfrm>
              <a:off x="392653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31" name="Rectangle 30">
              <a:extLst>
                <a:ext uri="{FF2B5EF4-FFF2-40B4-BE49-F238E27FC236}">
                  <a16:creationId xmlns:a16="http://schemas.microsoft.com/office/drawing/2014/main" id="{C357885F-C06D-654D-84DA-E0A46A0F3191}"/>
                </a:ext>
              </a:extLst>
            </p:cNvPr>
            <p:cNvSpPr/>
            <p:nvPr/>
          </p:nvSpPr>
          <p:spPr>
            <a:xfrm>
              <a:off x="4518209"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32" name="Rectangle 31">
              <a:extLst>
                <a:ext uri="{FF2B5EF4-FFF2-40B4-BE49-F238E27FC236}">
                  <a16:creationId xmlns:a16="http://schemas.microsoft.com/office/drawing/2014/main" id="{AACB3A64-6D00-A045-BBB7-AC9084D35F3E}"/>
                </a:ext>
              </a:extLst>
            </p:cNvPr>
            <p:cNvSpPr/>
            <p:nvPr/>
          </p:nvSpPr>
          <p:spPr>
            <a:xfrm>
              <a:off x="510987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3" name="Rectangle 32">
              <a:extLst>
                <a:ext uri="{FF2B5EF4-FFF2-40B4-BE49-F238E27FC236}">
                  <a16:creationId xmlns:a16="http://schemas.microsoft.com/office/drawing/2014/main" id="{CD2F8362-4FB0-DF43-B86D-DDD0A6BEDD18}"/>
                </a:ext>
              </a:extLst>
            </p:cNvPr>
            <p:cNvSpPr/>
            <p:nvPr/>
          </p:nvSpPr>
          <p:spPr>
            <a:xfrm>
              <a:off x="570154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4" name="Rectangle 33">
              <a:extLst>
                <a:ext uri="{FF2B5EF4-FFF2-40B4-BE49-F238E27FC236}">
                  <a16:creationId xmlns:a16="http://schemas.microsoft.com/office/drawing/2014/main" id="{7CDF1B5C-896A-D047-AFEE-05E0F525C67F}"/>
                </a:ext>
              </a:extLst>
            </p:cNvPr>
            <p:cNvSpPr/>
            <p:nvPr/>
          </p:nvSpPr>
          <p:spPr>
            <a:xfrm>
              <a:off x="688488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5" name="Rectangle 34">
              <a:extLst>
                <a:ext uri="{FF2B5EF4-FFF2-40B4-BE49-F238E27FC236}">
                  <a16:creationId xmlns:a16="http://schemas.microsoft.com/office/drawing/2014/main" id="{B9D8220D-6D1F-D042-925A-F50058031783}"/>
                </a:ext>
              </a:extLst>
            </p:cNvPr>
            <p:cNvSpPr/>
            <p:nvPr/>
          </p:nvSpPr>
          <p:spPr>
            <a:xfrm>
              <a:off x="7476556" y="540277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3" name="Rectangle 12">
              <a:extLst>
                <a:ext uri="{FF2B5EF4-FFF2-40B4-BE49-F238E27FC236}">
                  <a16:creationId xmlns:a16="http://schemas.microsoft.com/office/drawing/2014/main" id="{C28F3F68-0C2D-144E-9181-4D722523E025}"/>
                </a:ext>
              </a:extLst>
            </p:cNvPr>
            <p:cNvSpPr/>
            <p:nvPr/>
          </p:nvSpPr>
          <p:spPr>
            <a:xfrm>
              <a:off x="6293216" y="5402773"/>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grpSp>
      <p:sp>
        <p:nvSpPr>
          <p:cNvPr id="38" name="TextBox 37">
            <a:extLst>
              <a:ext uri="{FF2B5EF4-FFF2-40B4-BE49-F238E27FC236}">
                <a16:creationId xmlns:a16="http://schemas.microsoft.com/office/drawing/2014/main" id="{256228F7-69EF-004E-A20E-0BC056ABAAFF}"/>
              </a:ext>
            </a:extLst>
          </p:cNvPr>
          <p:cNvSpPr txBox="1"/>
          <p:nvPr/>
        </p:nvSpPr>
        <p:spPr>
          <a:xfrm>
            <a:off x="1362635" y="5504465"/>
            <a:ext cx="553215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When there’s data, insert it into the sorted place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search, use binary search</a:t>
            </a:r>
          </a:p>
        </p:txBody>
      </p:sp>
      <p:sp>
        <p:nvSpPr>
          <p:cNvPr id="40" name="Rectangle 39">
            <a:extLst>
              <a:ext uri="{FF2B5EF4-FFF2-40B4-BE49-F238E27FC236}">
                <a16:creationId xmlns:a16="http://schemas.microsoft.com/office/drawing/2014/main" id="{38E3A5EA-A74F-E94D-A058-6A3AA4C55157}"/>
              </a:ext>
            </a:extLst>
          </p:cNvPr>
          <p:cNvSpPr/>
          <p:nvPr/>
        </p:nvSpPr>
        <p:spPr>
          <a:xfrm>
            <a:off x="5099282" y="6150796"/>
            <a:ext cx="989373"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a:t>
            </a:r>
          </a:p>
        </p:txBody>
      </p:sp>
      <p:sp>
        <p:nvSpPr>
          <p:cNvPr id="41" name="Rectangle 40">
            <a:extLst>
              <a:ext uri="{FF2B5EF4-FFF2-40B4-BE49-F238E27FC236}">
                <a16:creationId xmlns:a16="http://schemas.microsoft.com/office/drawing/2014/main" id="{5775BC06-4A99-854F-BB1E-E433548A8061}"/>
              </a:ext>
            </a:extLst>
          </p:cNvPr>
          <p:cNvSpPr/>
          <p:nvPr/>
        </p:nvSpPr>
        <p:spPr>
          <a:xfrm>
            <a:off x="6894789" y="5545677"/>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with shuffling</a:t>
            </a:r>
          </a:p>
        </p:txBody>
      </p:sp>
      <p:sp>
        <p:nvSpPr>
          <p:cNvPr id="42" name="Rectangle 41">
            <a:extLst>
              <a:ext uri="{FF2B5EF4-FFF2-40B4-BE49-F238E27FC236}">
                <a16:creationId xmlns:a16="http://schemas.microsoft.com/office/drawing/2014/main" id="{EED4494D-935F-3349-B53F-D471612108F1}"/>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12DD670-5461-004C-9794-8767BC8902DA}"/>
              </a:ext>
            </a:extLst>
          </p:cNvPr>
          <p:cNvSpPr/>
          <p:nvPr/>
        </p:nvSpPr>
        <p:spPr>
          <a:xfrm>
            <a:off x="6888274" y="5545677"/>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a:t>
            </a:r>
            <a:r>
              <a:rPr lang="en-US" dirty="0">
                <a:solidFill>
                  <a:srgbClr val="FF0000"/>
                </a:solidFill>
                <a:highlight>
                  <a:srgbClr val="00FF00"/>
                </a:highlight>
              </a:rPr>
              <a:t>with shuffling</a:t>
            </a:r>
          </a:p>
        </p:txBody>
      </p:sp>
      <p:sp>
        <p:nvSpPr>
          <p:cNvPr id="39" name="TextBox 38">
            <a:extLst>
              <a:ext uri="{FF2B5EF4-FFF2-40B4-BE49-F238E27FC236}">
                <a16:creationId xmlns:a16="http://schemas.microsoft.com/office/drawing/2014/main" id="{4BC5E286-8C5C-F14D-B307-ED78B3D30907}"/>
              </a:ext>
            </a:extLst>
          </p:cNvPr>
          <p:cNvSpPr txBox="1"/>
          <p:nvPr/>
        </p:nvSpPr>
        <p:spPr>
          <a:xfrm>
            <a:off x="552307" y="738753"/>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39760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40" grpId="1"/>
      <p:bldP spid="41" grpId="1"/>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3BE99-BDCF-6F41-B8B4-CB41F018B811}"/>
              </a:ext>
            </a:extLst>
          </p:cNvPr>
          <p:cNvSpPr>
            <a:spLocks noGrp="1"/>
          </p:cNvSpPr>
          <p:nvPr>
            <p:ph type="body" sz="quarter" idx="11"/>
          </p:nvPr>
        </p:nvSpPr>
        <p:spPr>
          <a:xfrm>
            <a:off x="671756" y="1503226"/>
            <a:ext cx="8196210" cy="4015497"/>
          </a:xfrm>
        </p:spPr>
        <p:txBody>
          <a:bodyPr/>
          <a:lstStyle/>
          <a:p>
            <a:r>
              <a:rPr lang="en-US" dirty="0"/>
              <a:t>Array </a:t>
            </a:r>
            <a:r>
              <a:rPr lang="en-US" dirty="0">
                <a:sym typeface="Wingdings" pitchFamily="2" charset="2"/>
              </a:rPr>
              <a:t> </a:t>
            </a:r>
            <a:r>
              <a:rPr lang="en-US" dirty="0"/>
              <a:t>Shuffling</a:t>
            </a:r>
          </a:p>
          <a:p>
            <a:pPr lvl="1"/>
            <a:r>
              <a:rPr lang="en-US" dirty="0"/>
              <a:t>What about other data structure instead? </a:t>
            </a:r>
          </a:p>
        </p:txBody>
      </p:sp>
      <p:grpSp>
        <p:nvGrpSpPr>
          <p:cNvPr id="70" name="Group 69">
            <a:extLst>
              <a:ext uri="{FF2B5EF4-FFF2-40B4-BE49-F238E27FC236}">
                <a16:creationId xmlns:a16="http://schemas.microsoft.com/office/drawing/2014/main" id="{D3571378-D0F9-E349-9E70-7DB79A159A00}"/>
              </a:ext>
            </a:extLst>
          </p:cNvPr>
          <p:cNvGrpSpPr/>
          <p:nvPr/>
        </p:nvGrpSpPr>
        <p:grpSpPr>
          <a:xfrm>
            <a:off x="1532966" y="2636385"/>
            <a:ext cx="5916697" cy="1101136"/>
            <a:chOff x="1299883" y="3343836"/>
            <a:chExt cx="5916697" cy="1101136"/>
          </a:xfrm>
        </p:grpSpPr>
        <p:sp>
          <p:nvSpPr>
            <p:cNvPr id="24" name="Rectangle 23">
              <a:extLst>
                <a:ext uri="{FF2B5EF4-FFF2-40B4-BE49-F238E27FC236}">
                  <a16:creationId xmlns:a16="http://schemas.microsoft.com/office/drawing/2014/main" id="{89F3303E-FB83-E342-B6E0-BB5018765CB4}"/>
                </a:ext>
              </a:extLst>
            </p:cNvPr>
            <p:cNvSpPr/>
            <p:nvPr/>
          </p:nvSpPr>
          <p:spPr>
            <a:xfrm>
              <a:off x="129988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25" name="Rectangle 24">
              <a:extLst>
                <a:ext uri="{FF2B5EF4-FFF2-40B4-BE49-F238E27FC236}">
                  <a16:creationId xmlns:a16="http://schemas.microsoft.com/office/drawing/2014/main" id="{7508585E-D337-B242-997E-FF9211B9D11F}"/>
                </a:ext>
              </a:extLst>
            </p:cNvPr>
            <p:cNvSpPr/>
            <p:nvPr/>
          </p:nvSpPr>
          <p:spPr>
            <a:xfrm>
              <a:off x="189155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26" name="Rectangle 25">
              <a:extLst>
                <a:ext uri="{FF2B5EF4-FFF2-40B4-BE49-F238E27FC236}">
                  <a16:creationId xmlns:a16="http://schemas.microsoft.com/office/drawing/2014/main" id="{591B1EB6-3218-2B46-A18A-03AFC7035B27}"/>
                </a:ext>
              </a:extLst>
            </p:cNvPr>
            <p:cNvSpPr/>
            <p:nvPr/>
          </p:nvSpPr>
          <p:spPr>
            <a:xfrm>
              <a:off x="248322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27" name="Rectangle 26">
              <a:extLst>
                <a:ext uri="{FF2B5EF4-FFF2-40B4-BE49-F238E27FC236}">
                  <a16:creationId xmlns:a16="http://schemas.microsoft.com/office/drawing/2014/main" id="{051CDA86-2636-414A-8984-7922913F9969}"/>
                </a:ext>
              </a:extLst>
            </p:cNvPr>
            <p:cNvSpPr/>
            <p:nvPr/>
          </p:nvSpPr>
          <p:spPr>
            <a:xfrm>
              <a:off x="307489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28" name="Rectangle 27">
              <a:extLst>
                <a:ext uri="{FF2B5EF4-FFF2-40B4-BE49-F238E27FC236}">
                  <a16:creationId xmlns:a16="http://schemas.microsoft.com/office/drawing/2014/main" id="{3D4EE5C9-13C0-0743-B0E4-091DD96C6D41}"/>
                </a:ext>
              </a:extLst>
            </p:cNvPr>
            <p:cNvSpPr/>
            <p:nvPr/>
          </p:nvSpPr>
          <p:spPr>
            <a:xfrm>
              <a:off x="366656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29" name="Rectangle 28">
              <a:extLst>
                <a:ext uri="{FF2B5EF4-FFF2-40B4-BE49-F238E27FC236}">
                  <a16:creationId xmlns:a16="http://schemas.microsoft.com/office/drawing/2014/main" id="{052F47EA-2499-D642-90E8-19A897B0F263}"/>
                </a:ext>
              </a:extLst>
            </p:cNvPr>
            <p:cNvSpPr/>
            <p:nvPr/>
          </p:nvSpPr>
          <p:spPr>
            <a:xfrm>
              <a:off x="4258233"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30" name="Rectangle 29">
              <a:extLst>
                <a:ext uri="{FF2B5EF4-FFF2-40B4-BE49-F238E27FC236}">
                  <a16:creationId xmlns:a16="http://schemas.microsoft.com/office/drawing/2014/main" id="{38D27ABA-4BAD-8742-A7A4-7D3A60074911}"/>
                </a:ext>
              </a:extLst>
            </p:cNvPr>
            <p:cNvSpPr/>
            <p:nvPr/>
          </p:nvSpPr>
          <p:spPr>
            <a:xfrm>
              <a:off x="484990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1" name="Rectangle 30">
              <a:extLst>
                <a:ext uri="{FF2B5EF4-FFF2-40B4-BE49-F238E27FC236}">
                  <a16:creationId xmlns:a16="http://schemas.microsoft.com/office/drawing/2014/main" id="{20B613D7-A10E-2C47-9442-A4A29A3ECA3E}"/>
                </a:ext>
              </a:extLst>
            </p:cNvPr>
            <p:cNvSpPr/>
            <p:nvPr/>
          </p:nvSpPr>
          <p:spPr>
            <a:xfrm>
              <a:off x="544157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2" name="Rectangle 31">
              <a:extLst>
                <a:ext uri="{FF2B5EF4-FFF2-40B4-BE49-F238E27FC236}">
                  <a16:creationId xmlns:a16="http://schemas.microsoft.com/office/drawing/2014/main" id="{3213B245-5AFC-B442-AAE7-DF9187B2539F}"/>
                </a:ext>
              </a:extLst>
            </p:cNvPr>
            <p:cNvSpPr/>
            <p:nvPr/>
          </p:nvSpPr>
          <p:spPr>
            <a:xfrm>
              <a:off x="603324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3" name="Rectangle 32">
              <a:extLst>
                <a:ext uri="{FF2B5EF4-FFF2-40B4-BE49-F238E27FC236}">
                  <a16:creationId xmlns:a16="http://schemas.microsoft.com/office/drawing/2014/main" id="{526A6AE4-4991-D54D-8BF6-325C671C348E}"/>
                </a:ext>
              </a:extLst>
            </p:cNvPr>
            <p:cNvSpPr/>
            <p:nvPr/>
          </p:nvSpPr>
          <p:spPr>
            <a:xfrm>
              <a:off x="6624910" y="3343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37" name="TextBox 36">
              <a:extLst>
                <a:ext uri="{FF2B5EF4-FFF2-40B4-BE49-F238E27FC236}">
                  <a16:creationId xmlns:a16="http://schemas.microsoft.com/office/drawing/2014/main" id="{3B863FA6-164F-7F4A-834D-E967DE5E7FC2}"/>
                </a:ext>
              </a:extLst>
            </p:cNvPr>
            <p:cNvSpPr txBox="1"/>
            <p:nvPr/>
          </p:nvSpPr>
          <p:spPr>
            <a:xfrm>
              <a:off x="1497107" y="4043083"/>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38" name="TextBox 37">
              <a:extLst>
                <a:ext uri="{FF2B5EF4-FFF2-40B4-BE49-F238E27FC236}">
                  <a16:creationId xmlns:a16="http://schemas.microsoft.com/office/drawing/2014/main" id="{C88ACC8D-1CA6-0F44-8D49-E743466897F1}"/>
                </a:ext>
              </a:extLst>
            </p:cNvPr>
            <p:cNvSpPr txBox="1"/>
            <p:nvPr/>
          </p:nvSpPr>
          <p:spPr>
            <a:xfrm>
              <a:off x="2036545" y="4044862"/>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39" name="TextBox 38">
              <a:extLst>
                <a:ext uri="{FF2B5EF4-FFF2-40B4-BE49-F238E27FC236}">
                  <a16:creationId xmlns:a16="http://schemas.microsoft.com/office/drawing/2014/main" id="{2F2172DF-45E6-5542-8FDD-C34AAD066AC6}"/>
                </a:ext>
              </a:extLst>
            </p:cNvPr>
            <p:cNvSpPr txBox="1"/>
            <p:nvPr/>
          </p:nvSpPr>
          <p:spPr>
            <a:xfrm>
              <a:off x="2628215" y="4043083"/>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40" name="TextBox 39">
              <a:extLst>
                <a:ext uri="{FF2B5EF4-FFF2-40B4-BE49-F238E27FC236}">
                  <a16:creationId xmlns:a16="http://schemas.microsoft.com/office/drawing/2014/main" id="{A864686E-D52C-F345-B148-53672F875AD8}"/>
                </a:ext>
              </a:extLst>
            </p:cNvPr>
            <p:cNvSpPr txBox="1"/>
            <p:nvPr/>
          </p:nvSpPr>
          <p:spPr>
            <a:xfrm>
              <a:off x="3219885" y="4043083"/>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41" name="TextBox 40">
              <a:extLst>
                <a:ext uri="{FF2B5EF4-FFF2-40B4-BE49-F238E27FC236}">
                  <a16:creationId xmlns:a16="http://schemas.microsoft.com/office/drawing/2014/main" id="{6120D6B7-89DC-604E-A585-79E0B9A5BCC0}"/>
                </a:ext>
              </a:extLst>
            </p:cNvPr>
            <p:cNvSpPr txBox="1"/>
            <p:nvPr/>
          </p:nvSpPr>
          <p:spPr>
            <a:xfrm>
              <a:off x="3843786" y="4043083"/>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42" name="TextBox 41">
              <a:extLst>
                <a:ext uri="{FF2B5EF4-FFF2-40B4-BE49-F238E27FC236}">
                  <a16:creationId xmlns:a16="http://schemas.microsoft.com/office/drawing/2014/main" id="{FB2BED6F-4832-D64B-BE22-7FC249FA422F}"/>
                </a:ext>
              </a:extLst>
            </p:cNvPr>
            <p:cNvSpPr txBox="1"/>
            <p:nvPr/>
          </p:nvSpPr>
          <p:spPr>
            <a:xfrm>
              <a:off x="4383224" y="4044862"/>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43" name="TextBox 42">
              <a:extLst>
                <a:ext uri="{FF2B5EF4-FFF2-40B4-BE49-F238E27FC236}">
                  <a16:creationId xmlns:a16="http://schemas.microsoft.com/office/drawing/2014/main" id="{1960294C-B37E-4541-84B6-A25A04C9E6C2}"/>
                </a:ext>
              </a:extLst>
            </p:cNvPr>
            <p:cNvSpPr txBox="1"/>
            <p:nvPr/>
          </p:nvSpPr>
          <p:spPr>
            <a:xfrm>
              <a:off x="4974894" y="4043083"/>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44" name="TextBox 43">
              <a:extLst>
                <a:ext uri="{FF2B5EF4-FFF2-40B4-BE49-F238E27FC236}">
                  <a16:creationId xmlns:a16="http://schemas.microsoft.com/office/drawing/2014/main" id="{A5D6F3E4-CFB1-CE43-8970-2F63A45D7F11}"/>
                </a:ext>
              </a:extLst>
            </p:cNvPr>
            <p:cNvSpPr txBox="1"/>
            <p:nvPr/>
          </p:nvSpPr>
          <p:spPr>
            <a:xfrm>
              <a:off x="5566564" y="4043083"/>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45" name="TextBox 44">
              <a:extLst>
                <a:ext uri="{FF2B5EF4-FFF2-40B4-BE49-F238E27FC236}">
                  <a16:creationId xmlns:a16="http://schemas.microsoft.com/office/drawing/2014/main" id="{5B63F321-5D1C-6046-8A82-99B02B81A736}"/>
                </a:ext>
              </a:extLst>
            </p:cNvPr>
            <p:cNvSpPr txBox="1"/>
            <p:nvPr/>
          </p:nvSpPr>
          <p:spPr>
            <a:xfrm>
              <a:off x="6190465" y="4017968"/>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46" name="TextBox 45">
              <a:extLst>
                <a:ext uri="{FF2B5EF4-FFF2-40B4-BE49-F238E27FC236}">
                  <a16:creationId xmlns:a16="http://schemas.microsoft.com/office/drawing/2014/main" id="{815BAD39-4443-E44D-93F4-B56F8891CCEC}"/>
                </a:ext>
              </a:extLst>
            </p:cNvPr>
            <p:cNvSpPr txBox="1"/>
            <p:nvPr/>
          </p:nvSpPr>
          <p:spPr>
            <a:xfrm>
              <a:off x="6782135" y="4017968"/>
              <a:ext cx="301686" cy="400110"/>
            </a:xfrm>
            <a:prstGeom prst="rect">
              <a:avLst/>
            </a:prstGeom>
            <a:noFill/>
          </p:spPr>
          <p:txBody>
            <a:bodyPr wrap="square" rtlCol="0">
              <a:spAutoFit/>
            </a:bodyPr>
            <a:lstStyle/>
            <a:p>
              <a:r>
                <a:rPr lang="en-US" sz="2000" dirty="0">
                  <a:solidFill>
                    <a:schemeClr val="bg2">
                      <a:lumMod val="65000"/>
                    </a:schemeClr>
                  </a:solidFill>
                </a:rPr>
                <a:t>9</a:t>
              </a:r>
            </a:p>
          </p:txBody>
        </p:sp>
      </p:grpSp>
      <p:sp>
        <p:nvSpPr>
          <p:cNvPr id="67" name="Rectangle 66">
            <a:extLst>
              <a:ext uri="{FF2B5EF4-FFF2-40B4-BE49-F238E27FC236}">
                <a16:creationId xmlns:a16="http://schemas.microsoft.com/office/drawing/2014/main" id="{A45D4D80-1634-0945-B07F-7D0ED6683805}"/>
              </a:ext>
            </a:extLst>
          </p:cNvPr>
          <p:cNvSpPr/>
          <p:nvPr/>
        </p:nvSpPr>
        <p:spPr>
          <a:xfrm>
            <a:off x="3890673"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68" name="Rectangle 67">
            <a:extLst>
              <a:ext uri="{FF2B5EF4-FFF2-40B4-BE49-F238E27FC236}">
                <a16:creationId xmlns:a16="http://schemas.microsoft.com/office/drawing/2014/main" id="{EC57622C-4CB2-654F-869B-861C45D6ECC1}"/>
              </a:ext>
            </a:extLst>
          </p:cNvPr>
          <p:cNvSpPr/>
          <p:nvPr/>
        </p:nvSpPr>
        <p:spPr>
          <a:xfrm>
            <a:off x="2124636"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69" name="Rectangle 68">
            <a:extLst>
              <a:ext uri="{FF2B5EF4-FFF2-40B4-BE49-F238E27FC236}">
                <a16:creationId xmlns:a16="http://schemas.microsoft.com/office/drawing/2014/main" id="{418F300A-8D95-E940-BEFE-60A1B854718B}"/>
              </a:ext>
            </a:extLst>
          </p:cNvPr>
          <p:cNvSpPr/>
          <p:nvPr/>
        </p:nvSpPr>
        <p:spPr>
          <a:xfrm>
            <a:off x="5674650" y="26363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71" name="Rectangle 70">
            <a:extLst>
              <a:ext uri="{FF2B5EF4-FFF2-40B4-BE49-F238E27FC236}">
                <a16:creationId xmlns:a16="http://schemas.microsoft.com/office/drawing/2014/main" id="{75867182-6937-2C44-9164-3591E42E7597}"/>
              </a:ext>
            </a:extLst>
          </p:cNvPr>
          <p:cNvSpPr/>
          <p:nvPr/>
        </p:nvSpPr>
        <p:spPr>
          <a:xfrm>
            <a:off x="3938286" y="38814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2" name="Rectangle 71">
            <a:extLst>
              <a:ext uri="{FF2B5EF4-FFF2-40B4-BE49-F238E27FC236}">
                <a16:creationId xmlns:a16="http://schemas.microsoft.com/office/drawing/2014/main" id="{22C514F9-696A-CC44-BD1F-1464C7B01E01}"/>
              </a:ext>
            </a:extLst>
          </p:cNvPr>
          <p:cNvSpPr/>
          <p:nvPr/>
        </p:nvSpPr>
        <p:spPr>
          <a:xfrm>
            <a:off x="2131045" y="38814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73" name="Rectangle 72">
            <a:extLst>
              <a:ext uri="{FF2B5EF4-FFF2-40B4-BE49-F238E27FC236}">
                <a16:creationId xmlns:a16="http://schemas.microsoft.com/office/drawing/2014/main" id="{F622B280-721B-174D-9FBB-F9AD22DEFA03}"/>
              </a:ext>
            </a:extLst>
          </p:cNvPr>
          <p:cNvSpPr/>
          <p:nvPr/>
        </p:nvSpPr>
        <p:spPr>
          <a:xfrm>
            <a:off x="5674650" y="385228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74" name="Rectangle 73">
            <a:extLst>
              <a:ext uri="{FF2B5EF4-FFF2-40B4-BE49-F238E27FC236}">
                <a16:creationId xmlns:a16="http://schemas.microsoft.com/office/drawing/2014/main" id="{3C38EF32-5C0C-9746-A314-D9D415934296}"/>
              </a:ext>
            </a:extLst>
          </p:cNvPr>
          <p:cNvSpPr/>
          <p:nvPr/>
        </p:nvSpPr>
        <p:spPr>
          <a:xfrm>
            <a:off x="3938283" y="3871285"/>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5" name="Rectangle 74">
            <a:extLst>
              <a:ext uri="{FF2B5EF4-FFF2-40B4-BE49-F238E27FC236}">
                <a16:creationId xmlns:a16="http://schemas.microsoft.com/office/drawing/2014/main" id="{B91F6711-76B5-014B-BE4D-AC5A1A4E2568}"/>
              </a:ext>
            </a:extLst>
          </p:cNvPr>
          <p:cNvSpPr/>
          <p:nvPr/>
        </p:nvSpPr>
        <p:spPr>
          <a:xfrm>
            <a:off x="1677958" y="466080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76" name="Rectangle 75">
            <a:extLst>
              <a:ext uri="{FF2B5EF4-FFF2-40B4-BE49-F238E27FC236}">
                <a16:creationId xmlns:a16="http://schemas.microsoft.com/office/drawing/2014/main" id="{D2D3EA2A-8AAE-4046-92A7-82D897C84CCC}"/>
              </a:ext>
            </a:extLst>
          </p:cNvPr>
          <p:cNvSpPr/>
          <p:nvPr/>
        </p:nvSpPr>
        <p:spPr>
          <a:xfrm>
            <a:off x="6101333" y="465816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78" name="Straight Arrow Connector 77">
            <a:extLst>
              <a:ext uri="{FF2B5EF4-FFF2-40B4-BE49-F238E27FC236}">
                <a16:creationId xmlns:a16="http://schemas.microsoft.com/office/drawing/2014/main" id="{8B8E7DA2-9E33-8A43-A11E-811FA13C1014}"/>
              </a:ext>
            </a:extLst>
          </p:cNvPr>
          <p:cNvCxnSpPr>
            <a:stCxn id="74" idx="1"/>
            <a:endCxn id="75" idx="0"/>
          </p:cNvCxnSpPr>
          <p:nvPr/>
        </p:nvCxnSpPr>
        <p:spPr>
          <a:xfrm flipH="1">
            <a:off x="1973793" y="4162638"/>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F102990-FF69-5B49-99E6-F290B9582057}"/>
              </a:ext>
            </a:extLst>
          </p:cNvPr>
          <p:cNvCxnSpPr>
            <a:cxnSpLocks/>
            <a:stCxn id="74" idx="3"/>
            <a:endCxn id="76" idx="0"/>
          </p:cNvCxnSpPr>
          <p:nvPr/>
        </p:nvCxnSpPr>
        <p:spPr>
          <a:xfrm>
            <a:off x="4529953" y="4162638"/>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7" name="Rectangle 86">
            <a:extLst>
              <a:ext uri="{FF2B5EF4-FFF2-40B4-BE49-F238E27FC236}">
                <a16:creationId xmlns:a16="http://schemas.microsoft.com/office/drawing/2014/main" id="{44291485-9FE2-0848-B8DD-AF62E4C6A5C4}"/>
              </a:ext>
            </a:extLst>
          </p:cNvPr>
          <p:cNvSpPr/>
          <p:nvPr/>
        </p:nvSpPr>
        <p:spPr>
          <a:xfrm>
            <a:off x="673985" y="538501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88" name="Straight Arrow Connector 87">
            <a:extLst>
              <a:ext uri="{FF2B5EF4-FFF2-40B4-BE49-F238E27FC236}">
                <a16:creationId xmlns:a16="http://schemas.microsoft.com/office/drawing/2014/main" id="{937B5258-15F3-9146-8F31-246816BC8C51}"/>
              </a:ext>
            </a:extLst>
          </p:cNvPr>
          <p:cNvCxnSpPr>
            <a:cxnSpLocks/>
            <a:stCxn id="75" idx="1"/>
            <a:endCxn id="87" idx="0"/>
          </p:cNvCxnSpPr>
          <p:nvPr/>
        </p:nvCxnSpPr>
        <p:spPr>
          <a:xfrm flipH="1">
            <a:off x="969820" y="4952160"/>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6" name="Rectangle 95">
            <a:extLst>
              <a:ext uri="{FF2B5EF4-FFF2-40B4-BE49-F238E27FC236}">
                <a16:creationId xmlns:a16="http://schemas.microsoft.com/office/drawing/2014/main" id="{CFCAA4BD-C037-0E43-9A1F-F23A75745ECC}"/>
              </a:ext>
            </a:extLst>
          </p:cNvPr>
          <p:cNvSpPr/>
          <p:nvPr/>
        </p:nvSpPr>
        <p:spPr>
          <a:xfrm>
            <a:off x="2538633" y="537400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97" name="Straight Arrow Connector 96">
            <a:extLst>
              <a:ext uri="{FF2B5EF4-FFF2-40B4-BE49-F238E27FC236}">
                <a16:creationId xmlns:a16="http://schemas.microsoft.com/office/drawing/2014/main" id="{D231D902-C246-EA4F-9FF2-191E5C981EB6}"/>
              </a:ext>
            </a:extLst>
          </p:cNvPr>
          <p:cNvCxnSpPr>
            <a:cxnSpLocks/>
            <a:stCxn id="75" idx="3"/>
            <a:endCxn id="96" idx="0"/>
          </p:cNvCxnSpPr>
          <p:nvPr/>
        </p:nvCxnSpPr>
        <p:spPr>
          <a:xfrm>
            <a:off x="2269628" y="4952160"/>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F96BDA1F-C25E-BB41-8E0D-F28363BC15DF}"/>
              </a:ext>
            </a:extLst>
          </p:cNvPr>
          <p:cNvSpPr/>
          <p:nvPr/>
        </p:nvSpPr>
        <p:spPr>
          <a:xfrm>
            <a:off x="3381369" y="606647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13" name="Straight Arrow Connector 112">
            <a:extLst>
              <a:ext uri="{FF2B5EF4-FFF2-40B4-BE49-F238E27FC236}">
                <a16:creationId xmlns:a16="http://schemas.microsoft.com/office/drawing/2014/main" id="{02D6976B-DA1F-3D4B-A063-21987EAD3DDD}"/>
              </a:ext>
            </a:extLst>
          </p:cNvPr>
          <p:cNvCxnSpPr>
            <a:cxnSpLocks/>
            <a:stCxn id="96" idx="3"/>
            <a:endCxn id="112" idx="0"/>
          </p:cNvCxnSpPr>
          <p:nvPr/>
        </p:nvCxnSpPr>
        <p:spPr>
          <a:xfrm>
            <a:off x="3130303" y="5665353"/>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CA5F8D90-128C-584F-9422-64E20A63DDA5}"/>
              </a:ext>
            </a:extLst>
          </p:cNvPr>
          <p:cNvSpPr/>
          <p:nvPr/>
        </p:nvSpPr>
        <p:spPr>
          <a:xfrm>
            <a:off x="5378815" y="538677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22" name="Straight Arrow Connector 121">
            <a:extLst>
              <a:ext uri="{FF2B5EF4-FFF2-40B4-BE49-F238E27FC236}">
                <a16:creationId xmlns:a16="http://schemas.microsoft.com/office/drawing/2014/main" id="{EB606294-7D2F-2144-B09D-B48223890165}"/>
              </a:ext>
            </a:extLst>
          </p:cNvPr>
          <p:cNvCxnSpPr>
            <a:cxnSpLocks/>
            <a:stCxn id="76" idx="1"/>
            <a:endCxn id="119" idx="0"/>
          </p:cNvCxnSpPr>
          <p:nvPr/>
        </p:nvCxnSpPr>
        <p:spPr>
          <a:xfrm flipH="1">
            <a:off x="5674650" y="4949517"/>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7" name="Rectangle 126">
            <a:extLst>
              <a:ext uri="{FF2B5EF4-FFF2-40B4-BE49-F238E27FC236}">
                <a16:creationId xmlns:a16="http://schemas.microsoft.com/office/drawing/2014/main" id="{A663723A-96F1-2549-AC36-058E657CB1F4}"/>
              </a:ext>
            </a:extLst>
          </p:cNvPr>
          <p:cNvSpPr/>
          <p:nvPr/>
        </p:nvSpPr>
        <p:spPr>
          <a:xfrm>
            <a:off x="6024997" y="606253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28" name="Straight Arrow Connector 127">
            <a:extLst>
              <a:ext uri="{FF2B5EF4-FFF2-40B4-BE49-F238E27FC236}">
                <a16:creationId xmlns:a16="http://schemas.microsoft.com/office/drawing/2014/main" id="{E190C9A0-B913-6546-8E2F-08AF89FADEBD}"/>
              </a:ext>
            </a:extLst>
          </p:cNvPr>
          <p:cNvCxnSpPr>
            <a:cxnSpLocks/>
            <a:stCxn id="119" idx="3"/>
            <a:endCxn id="127" idx="0"/>
          </p:cNvCxnSpPr>
          <p:nvPr/>
        </p:nvCxnSpPr>
        <p:spPr>
          <a:xfrm>
            <a:off x="5970485" y="5678131"/>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067820F1-E789-C44F-952D-2B32802589B4}"/>
              </a:ext>
            </a:extLst>
          </p:cNvPr>
          <p:cNvCxnSpPr>
            <a:cxnSpLocks/>
            <a:stCxn id="76" idx="3"/>
            <a:endCxn id="130" idx="0"/>
          </p:cNvCxnSpPr>
          <p:nvPr/>
        </p:nvCxnSpPr>
        <p:spPr>
          <a:xfrm>
            <a:off x="6693003" y="4949517"/>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D65D9C40-D3D4-AA44-97C8-0679A74CD130}"/>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0E269A8-81BD-124E-A8B3-1B6E895EA3EF}"/>
              </a:ext>
            </a:extLst>
          </p:cNvPr>
          <p:cNvSpPr/>
          <p:nvPr/>
        </p:nvSpPr>
        <p:spPr>
          <a:xfrm>
            <a:off x="6855792" y="540779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136" name="Straight Arrow Connector 135">
            <a:extLst>
              <a:ext uri="{FF2B5EF4-FFF2-40B4-BE49-F238E27FC236}">
                <a16:creationId xmlns:a16="http://schemas.microsoft.com/office/drawing/2014/main" id="{1B526502-0819-2049-8C68-35A2F627E326}"/>
              </a:ext>
            </a:extLst>
          </p:cNvPr>
          <p:cNvCxnSpPr>
            <a:cxnSpLocks/>
            <a:stCxn id="130" idx="3"/>
            <a:endCxn id="137" idx="0"/>
          </p:cNvCxnSpPr>
          <p:nvPr/>
        </p:nvCxnSpPr>
        <p:spPr>
          <a:xfrm>
            <a:off x="7447462" y="5699143"/>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7" name="Rectangle 136">
            <a:extLst>
              <a:ext uri="{FF2B5EF4-FFF2-40B4-BE49-F238E27FC236}">
                <a16:creationId xmlns:a16="http://schemas.microsoft.com/office/drawing/2014/main" id="{4E5D664D-B500-B543-AF31-4495FC652964}"/>
              </a:ext>
            </a:extLst>
          </p:cNvPr>
          <p:cNvSpPr/>
          <p:nvPr/>
        </p:nvSpPr>
        <p:spPr>
          <a:xfrm>
            <a:off x="7578031" y="606360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51" name="TextBox 50">
            <a:extLst>
              <a:ext uri="{FF2B5EF4-FFF2-40B4-BE49-F238E27FC236}">
                <a16:creationId xmlns:a16="http://schemas.microsoft.com/office/drawing/2014/main" id="{8BFEF695-F3C3-D946-B8C5-A858FE52C6EE}"/>
              </a:ext>
            </a:extLst>
          </p:cNvPr>
          <p:cNvSpPr txBox="1"/>
          <p:nvPr/>
        </p:nvSpPr>
        <p:spPr>
          <a:xfrm>
            <a:off x="671756" y="644574"/>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243838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6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7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8" grpId="0" animBg="1"/>
      <p:bldP spid="68" grpId="1" animBg="1"/>
      <p:bldP spid="69" grpId="0" animBg="1"/>
      <p:bldP spid="69" grpId="1" animBg="1"/>
      <p:bldP spid="71" grpId="0" animBg="1"/>
      <p:bldP spid="71" grpId="1" animBg="1"/>
      <p:bldP spid="72" grpId="0" animBg="1"/>
      <p:bldP spid="72" grpId="1" animBg="1"/>
      <p:bldP spid="73" grpId="0" animBg="1"/>
      <p:bldP spid="73" grpId="1" animBg="1"/>
      <p:bldP spid="74" grpId="0" animBg="1"/>
      <p:bldP spid="75" grpId="0" animBg="1"/>
      <p:bldP spid="76" grpId="0" animBg="1"/>
      <p:bldP spid="87" grpId="0" animBg="1"/>
      <p:bldP spid="96" grpId="0" animBg="1"/>
      <p:bldP spid="112" grpId="0" animBg="1"/>
      <p:bldP spid="119" grpId="0" animBg="1"/>
      <p:bldP spid="127" grpId="0" animBg="1"/>
      <p:bldP spid="130" grpId="0" animBg="1"/>
      <p:bldP spid="1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9E5B0-3041-4B44-ACE2-C1B8FE507573}"/>
              </a:ext>
            </a:extLst>
          </p:cNvPr>
          <p:cNvSpPr/>
          <p:nvPr/>
        </p:nvSpPr>
        <p:spPr>
          <a:xfrm>
            <a:off x="3936057" y="172092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 name="Rectangle 6">
            <a:extLst>
              <a:ext uri="{FF2B5EF4-FFF2-40B4-BE49-F238E27FC236}">
                <a16:creationId xmlns:a16="http://schemas.microsoft.com/office/drawing/2014/main" id="{9CD5874B-742B-0349-9E3F-9E95C3F5C539}"/>
              </a:ext>
            </a:extLst>
          </p:cNvPr>
          <p:cNvSpPr/>
          <p:nvPr/>
        </p:nvSpPr>
        <p:spPr>
          <a:xfrm>
            <a:off x="3936054" y="171079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8" name="Rectangle 7">
            <a:extLst>
              <a:ext uri="{FF2B5EF4-FFF2-40B4-BE49-F238E27FC236}">
                <a16:creationId xmlns:a16="http://schemas.microsoft.com/office/drawing/2014/main" id="{F8572F40-262F-C74F-98B7-FFCED62B8D18}"/>
              </a:ext>
            </a:extLst>
          </p:cNvPr>
          <p:cNvSpPr/>
          <p:nvPr/>
        </p:nvSpPr>
        <p:spPr>
          <a:xfrm>
            <a:off x="1675729" y="250031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9" name="Rectangle 8">
            <a:extLst>
              <a:ext uri="{FF2B5EF4-FFF2-40B4-BE49-F238E27FC236}">
                <a16:creationId xmlns:a16="http://schemas.microsoft.com/office/drawing/2014/main" id="{2EBCC91B-0A94-6447-AD44-968D7B5B54A2}"/>
              </a:ext>
            </a:extLst>
          </p:cNvPr>
          <p:cNvSpPr/>
          <p:nvPr/>
        </p:nvSpPr>
        <p:spPr>
          <a:xfrm>
            <a:off x="6099104" y="2497670"/>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0" name="Straight Arrow Connector 9">
            <a:extLst>
              <a:ext uri="{FF2B5EF4-FFF2-40B4-BE49-F238E27FC236}">
                <a16:creationId xmlns:a16="http://schemas.microsoft.com/office/drawing/2014/main" id="{456CAEAD-6D88-8543-B231-380832B0FC6A}"/>
              </a:ext>
            </a:extLst>
          </p:cNvPr>
          <p:cNvCxnSpPr>
            <a:stCxn id="7" idx="1"/>
            <a:endCxn id="8" idx="0"/>
          </p:cNvCxnSpPr>
          <p:nvPr/>
        </p:nvCxnSpPr>
        <p:spPr>
          <a:xfrm flipH="1">
            <a:off x="1971564" y="2002144"/>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B136D62-B23A-834C-9CAE-70911CDA01DE}"/>
              </a:ext>
            </a:extLst>
          </p:cNvPr>
          <p:cNvCxnSpPr>
            <a:cxnSpLocks/>
            <a:stCxn id="7" idx="3"/>
            <a:endCxn id="9" idx="0"/>
          </p:cNvCxnSpPr>
          <p:nvPr/>
        </p:nvCxnSpPr>
        <p:spPr>
          <a:xfrm>
            <a:off x="4527724" y="2002144"/>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830A138-FE4A-B844-8D98-E10063938E16}"/>
              </a:ext>
            </a:extLst>
          </p:cNvPr>
          <p:cNvSpPr/>
          <p:nvPr/>
        </p:nvSpPr>
        <p:spPr>
          <a:xfrm>
            <a:off x="671756" y="3224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13" name="Straight Arrow Connector 12">
            <a:extLst>
              <a:ext uri="{FF2B5EF4-FFF2-40B4-BE49-F238E27FC236}">
                <a16:creationId xmlns:a16="http://schemas.microsoft.com/office/drawing/2014/main" id="{292A707F-8268-EB46-BA1D-FCEAD1E1AFC5}"/>
              </a:ext>
            </a:extLst>
          </p:cNvPr>
          <p:cNvCxnSpPr>
            <a:cxnSpLocks/>
            <a:stCxn id="8" idx="1"/>
            <a:endCxn id="12" idx="0"/>
          </p:cNvCxnSpPr>
          <p:nvPr/>
        </p:nvCxnSpPr>
        <p:spPr>
          <a:xfrm flipH="1">
            <a:off x="967591" y="2791666"/>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DFBB76D5-9E27-3B4C-909F-8AE6C7F50A29}"/>
              </a:ext>
            </a:extLst>
          </p:cNvPr>
          <p:cNvSpPr/>
          <p:nvPr/>
        </p:nvSpPr>
        <p:spPr>
          <a:xfrm>
            <a:off x="2536404" y="321350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15" name="Straight Arrow Connector 14">
            <a:extLst>
              <a:ext uri="{FF2B5EF4-FFF2-40B4-BE49-F238E27FC236}">
                <a16:creationId xmlns:a16="http://schemas.microsoft.com/office/drawing/2014/main" id="{F1ACD43F-B1D4-FA4D-AADC-AB8D3BA4729B}"/>
              </a:ext>
            </a:extLst>
          </p:cNvPr>
          <p:cNvCxnSpPr>
            <a:cxnSpLocks/>
            <a:stCxn id="8" idx="3"/>
            <a:endCxn id="14" idx="0"/>
          </p:cNvCxnSpPr>
          <p:nvPr/>
        </p:nvCxnSpPr>
        <p:spPr>
          <a:xfrm>
            <a:off x="2267399" y="2791666"/>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B322298-3762-4840-B6F9-99A8DC77DD54}"/>
              </a:ext>
            </a:extLst>
          </p:cNvPr>
          <p:cNvSpPr/>
          <p:nvPr/>
        </p:nvSpPr>
        <p:spPr>
          <a:xfrm>
            <a:off x="3379140" y="390598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7" name="Straight Arrow Connector 16">
            <a:extLst>
              <a:ext uri="{FF2B5EF4-FFF2-40B4-BE49-F238E27FC236}">
                <a16:creationId xmlns:a16="http://schemas.microsoft.com/office/drawing/2014/main" id="{8CF686E7-EA88-9F4D-9782-1CE893D7C134}"/>
              </a:ext>
            </a:extLst>
          </p:cNvPr>
          <p:cNvCxnSpPr>
            <a:cxnSpLocks/>
            <a:stCxn id="14" idx="3"/>
            <a:endCxn id="16" idx="0"/>
          </p:cNvCxnSpPr>
          <p:nvPr/>
        </p:nvCxnSpPr>
        <p:spPr>
          <a:xfrm>
            <a:off x="3128074" y="3504859"/>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4E606E7-DE0A-C547-8346-4551A5828641}"/>
              </a:ext>
            </a:extLst>
          </p:cNvPr>
          <p:cNvSpPr/>
          <p:nvPr/>
        </p:nvSpPr>
        <p:spPr>
          <a:xfrm>
            <a:off x="5376586" y="322628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9" name="Straight Arrow Connector 18">
            <a:extLst>
              <a:ext uri="{FF2B5EF4-FFF2-40B4-BE49-F238E27FC236}">
                <a16:creationId xmlns:a16="http://schemas.microsoft.com/office/drawing/2014/main" id="{7A4874D6-67CF-134D-BF88-DF72DB92D4B5}"/>
              </a:ext>
            </a:extLst>
          </p:cNvPr>
          <p:cNvCxnSpPr>
            <a:cxnSpLocks/>
            <a:stCxn id="9" idx="1"/>
            <a:endCxn id="18" idx="0"/>
          </p:cNvCxnSpPr>
          <p:nvPr/>
        </p:nvCxnSpPr>
        <p:spPr>
          <a:xfrm flipH="1">
            <a:off x="5672421" y="2789023"/>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E00BCDB-2486-C545-BD94-0E5D7C12AC89}"/>
              </a:ext>
            </a:extLst>
          </p:cNvPr>
          <p:cNvSpPr/>
          <p:nvPr/>
        </p:nvSpPr>
        <p:spPr>
          <a:xfrm>
            <a:off x="6022768" y="390204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21" name="Straight Arrow Connector 20">
            <a:extLst>
              <a:ext uri="{FF2B5EF4-FFF2-40B4-BE49-F238E27FC236}">
                <a16:creationId xmlns:a16="http://schemas.microsoft.com/office/drawing/2014/main" id="{D54FCC6F-C86A-E042-A6AC-84EE635C68C9}"/>
              </a:ext>
            </a:extLst>
          </p:cNvPr>
          <p:cNvCxnSpPr>
            <a:cxnSpLocks/>
            <a:stCxn id="18" idx="3"/>
            <a:endCxn id="20" idx="0"/>
          </p:cNvCxnSpPr>
          <p:nvPr/>
        </p:nvCxnSpPr>
        <p:spPr>
          <a:xfrm>
            <a:off x="5968256" y="3517637"/>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2472401-A36D-E448-AC77-6734B1164DD1}"/>
              </a:ext>
            </a:extLst>
          </p:cNvPr>
          <p:cNvCxnSpPr>
            <a:cxnSpLocks/>
            <a:stCxn id="9" idx="3"/>
            <a:endCxn id="23" idx="0"/>
          </p:cNvCxnSpPr>
          <p:nvPr/>
        </p:nvCxnSpPr>
        <p:spPr>
          <a:xfrm>
            <a:off x="6690774" y="2789023"/>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054E9D2-7DC2-CB4B-A49D-56A6ACA0E400}"/>
              </a:ext>
            </a:extLst>
          </p:cNvPr>
          <p:cNvSpPr/>
          <p:nvPr/>
        </p:nvSpPr>
        <p:spPr>
          <a:xfrm>
            <a:off x="6853563" y="324729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24" name="Straight Arrow Connector 23">
            <a:extLst>
              <a:ext uri="{FF2B5EF4-FFF2-40B4-BE49-F238E27FC236}">
                <a16:creationId xmlns:a16="http://schemas.microsoft.com/office/drawing/2014/main" id="{7746025C-C4A0-344A-9999-C9A3F50136AC}"/>
              </a:ext>
            </a:extLst>
          </p:cNvPr>
          <p:cNvCxnSpPr>
            <a:cxnSpLocks/>
            <a:stCxn id="23" idx="3"/>
            <a:endCxn id="25" idx="0"/>
          </p:cNvCxnSpPr>
          <p:nvPr/>
        </p:nvCxnSpPr>
        <p:spPr>
          <a:xfrm>
            <a:off x="7445233" y="3538649"/>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9B78270E-77AD-E146-BEA2-C644BADAE355}"/>
              </a:ext>
            </a:extLst>
          </p:cNvPr>
          <p:cNvSpPr/>
          <p:nvPr/>
        </p:nvSpPr>
        <p:spPr>
          <a:xfrm>
            <a:off x="7575802" y="390310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6" name="Rectangle 25">
            <a:extLst>
              <a:ext uri="{FF2B5EF4-FFF2-40B4-BE49-F238E27FC236}">
                <a16:creationId xmlns:a16="http://schemas.microsoft.com/office/drawing/2014/main" id="{2CB586B6-B0D5-9641-8113-F236C47148A1}"/>
              </a:ext>
            </a:extLst>
          </p:cNvPr>
          <p:cNvSpPr/>
          <p:nvPr/>
        </p:nvSpPr>
        <p:spPr>
          <a:xfrm>
            <a:off x="6624251" y="1034536"/>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7" name="Rectangle 26">
            <a:extLst>
              <a:ext uri="{FF2B5EF4-FFF2-40B4-BE49-F238E27FC236}">
                <a16:creationId xmlns:a16="http://schemas.microsoft.com/office/drawing/2014/main" id="{C0CCF02B-587E-8444-8C67-43F9E18631AE}"/>
              </a:ext>
            </a:extLst>
          </p:cNvPr>
          <p:cNvSpPr/>
          <p:nvPr/>
        </p:nvSpPr>
        <p:spPr>
          <a:xfrm>
            <a:off x="4225500" y="2162269"/>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8" name="Rectangle 27">
            <a:extLst>
              <a:ext uri="{FF2B5EF4-FFF2-40B4-BE49-F238E27FC236}">
                <a16:creationId xmlns:a16="http://schemas.microsoft.com/office/drawing/2014/main" id="{54A4E9F9-7A69-EC44-AEAE-773D81D509B5}"/>
              </a:ext>
            </a:extLst>
          </p:cNvPr>
          <p:cNvSpPr/>
          <p:nvPr/>
        </p:nvSpPr>
        <p:spPr>
          <a:xfrm>
            <a:off x="6555427" y="2846294"/>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29" name="Rectangle 28">
            <a:extLst>
              <a:ext uri="{FF2B5EF4-FFF2-40B4-BE49-F238E27FC236}">
                <a16:creationId xmlns:a16="http://schemas.microsoft.com/office/drawing/2014/main" id="{8500CF19-B835-4246-B644-A06B948C6769}"/>
              </a:ext>
            </a:extLst>
          </p:cNvPr>
          <p:cNvSpPr/>
          <p:nvPr/>
        </p:nvSpPr>
        <p:spPr>
          <a:xfrm>
            <a:off x="7312112" y="3414067"/>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30" name="Rectangle 29">
            <a:extLst>
              <a:ext uri="{FF2B5EF4-FFF2-40B4-BE49-F238E27FC236}">
                <a16:creationId xmlns:a16="http://schemas.microsoft.com/office/drawing/2014/main" id="{87377B5C-4C80-1348-94CB-F56EADB1FFF2}"/>
              </a:ext>
            </a:extLst>
          </p:cNvPr>
          <p:cNvSpPr/>
          <p:nvPr/>
        </p:nvSpPr>
        <p:spPr>
          <a:xfrm>
            <a:off x="6853563" y="4723239"/>
            <a:ext cx="591670" cy="58270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cxnSp>
        <p:nvCxnSpPr>
          <p:cNvPr id="31" name="Straight Arrow Connector 30">
            <a:extLst>
              <a:ext uri="{FF2B5EF4-FFF2-40B4-BE49-F238E27FC236}">
                <a16:creationId xmlns:a16="http://schemas.microsoft.com/office/drawing/2014/main" id="{E6F56542-B1D1-554D-AF31-14FBF9E0B1A6}"/>
              </a:ext>
            </a:extLst>
          </p:cNvPr>
          <p:cNvCxnSpPr>
            <a:cxnSpLocks/>
            <a:stCxn id="25" idx="1"/>
            <a:endCxn id="30" idx="0"/>
          </p:cNvCxnSpPr>
          <p:nvPr/>
        </p:nvCxnSpPr>
        <p:spPr>
          <a:xfrm flipH="1">
            <a:off x="7149398" y="4194460"/>
            <a:ext cx="426404" cy="5287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F43C770-A03D-2840-A351-4D94BB4D69FC}"/>
              </a:ext>
            </a:extLst>
          </p:cNvPr>
          <p:cNvSpPr/>
          <p:nvPr/>
        </p:nvSpPr>
        <p:spPr>
          <a:xfrm>
            <a:off x="6853563" y="4723239"/>
            <a:ext cx="591670" cy="58270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13</a:t>
            </a:r>
          </a:p>
        </p:txBody>
      </p:sp>
      <p:sp>
        <p:nvSpPr>
          <p:cNvPr id="36" name="TextBox 35">
            <a:extLst>
              <a:ext uri="{FF2B5EF4-FFF2-40B4-BE49-F238E27FC236}">
                <a16:creationId xmlns:a16="http://schemas.microsoft.com/office/drawing/2014/main" id="{7DBAAC94-46EC-934A-B5AB-2F91BB371BC2}"/>
              </a:ext>
            </a:extLst>
          </p:cNvPr>
          <p:cNvSpPr txBox="1"/>
          <p:nvPr/>
        </p:nvSpPr>
        <p:spPr>
          <a:xfrm>
            <a:off x="786448" y="5514529"/>
            <a:ext cx="5532155"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When there’s data, insert it into the sorted place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search, </a:t>
            </a:r>
            <a:r>
              <a:rPr lang="en-US" sz="2000" strike="sngStrike" dirty="0"/>
              <a:t>binary sort</a:t>
            </a:r>
            <a:r>
              <a:rPr lang="en-US" sz="2000" dirty="0"/>
              <a:t>  traverse the tree</a:t>
            </a:r>
          </a:p>
        </p:txBody>
      </p:sp>
      <p:sp>
        <p:nvSpPr>
          <p:cNvPr id="37" name="Rectangle 36">
            <a:extLst>
              <a:ext uri="{FF2B5EF4-FFF2-40B4-BE49-F238E27FC236}">
                <a16:creationId xmlns:a16="http://schemas.microsoft.com/office/drawing/2014/main" id="{E14C305B-FC73-C248-9142-6E01E9FFF48B}"/>
              </a:ext>
            </a:extLst>
          </p:cNvPr>
          <p:cNvSpPr/>
          <p:nvPr/>
        </p:nvSpPr>
        <p:spPr>
          <a:xfrm>
            <a:off x="6312087" y="5555741"/>
            <a:ext cx="2320828"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 </a:t>
            </a:r>
            <a:r>
              <a:rPr lang="en-US" strike="sngStrike" dirty="0">
                <a:solidFill>
                  <a:srgbClr val="FF0000"/>
                </a:solidFill>
                <a:highlight>
                  <a:srgbClr val="00FF00"/>
                </a:highlight>
              </a:rPr>
              <a:t>with shuffling</a:t>
            </a:r>
          </a:p>
        </p:txBody>
      </p:sp>
      <p:sp>
        <p:nvSpPr>
          <p:cNvPr id="38" name="Rectangle 37">
            <a:extLst>
              <a:ext uri="{FF2B5EF4-FFF2-40B4-BE49-F238E27FC236}">
                <a16:creationId xmlns:a16="http://schemas.microsoft.com/office/drawing/2014/main" id="{15DD0A0A-A97C-B447-B382-56294CA0615B}"/>
              </a:ext>
            </a:extLst>
          </p:cNvPr>
          <p:cNvSpPr/>
          <p:nvPr/>
        </p:nvSpPr>
        <p:spPr>
          <a:xfrm>
            <a:off x="7208337" y="5941904"/>
            <a:ext cx="1716563" cy="101566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08FE052-B168-5449-93C1-7E7BD47735A4}"/>
              </a:ext>
            </a:extLst>
          </p:cNvPr>
          <p:cNvSpPr/>
          <p:nvPr/>
        </p:nvSpPr>
        <p:spPr>
          <a:xfrm>
            <a:off x="5823916" y="6169276"/>
            <a:ext cx="989373" cy="369332"/>
          </a:xfrm>
          <a:prstGeom prst="rect">
            <a:avLst/>
          </a:prstGeom>
        </p:spPr>
        <p:txBody>
          <a:bodyPr wrap="none">
            <a:spAutoFit/>
          </a:bodyPr>
          <a:lstStyle/>
          <a:p>
            <a:r>
              <a:rPr lang="en-US" dirty="0">
                <a:solidFill>
                  <a:srgbClr val="FF0000"/>
                </a:solidFill>
              </a:rPr>
              <a:t>O(log</a:t>
            </a:r>
            <a:r>
              <a:rPr lang="en-US" baseline="-25000" dirty="0">
                <a:solidFill>
                  <a:srgbClr val="FF0000"/>
                </a:solidFill>
              </a:rPr>
              <a:t>2</a:t>
            </a:r>
            <a:r>
              <a:rPr lang="en-US" dirty="0">
                <a:solidFill>
                  <a:srgbClr val="FF0000"/>
                </a:solidFill>
              </a:rPr>
              <a:t>N)</a:t>
            </a:r>
          </a:p>
        </p:txBody>
      </p:sp>
      <p:sp>
        <p:nvSpPr>
          <p:cNvPr id="34" name="TextBox 33">
            <a:extLst>
              <a:ext uri="{FF2B5EF4-FFF2-40B4-BE49-F238E27FC236}">
                <a16:creationId xmlns:a16="http://schemas.microsoft.com/office/drawing/2014/main" id="{D7FABF81-14E7-9C48-A4C3-C04E37DFD56D}"/>
              </a:ext>
            </a:extLst>
          </p:cNvPr>
          <p:cNvSpPr txBox="1"/>
          <p:nvPr/>
        </p:nvSpPr>
        <p:spPr>
          <a:xfrm>
            <a:off x="42377" y="329906"/>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9260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5" grpId="0" animBg="1"/>
      <p:bldP spid="36" grpId="0"/>
      <p:bldP spid="37"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3DF08-79D0-9049-ADE8-E7C2490720B7}"/>
              </a:ext>
            </a:extLst>
          </p:cNvPr>
          <p:cNvSpPr/>
          <p:nvPr/>
        </p:nvSpPr>
        <p:spPr>
          <a:xfrm>
            <a:off x="3857604" y="224087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7" name="Rectangle 6">
            <a:extLst>
              <a:ext uri="{FF2B5EF4-FFF2-40B4-BE49-F238E27FC236}">
                <a16:creationId xmlns:a16="http://schemas.microsoft.com/office/drawing/2014/main" id="{32F58990-0171-5C4C-A172-B7363AEC02EB}"/>
              </a:ext>
            </a:extLst>
          </p:cNvPr>
          <p:cNvSpPr/>
          <p:nvPr/>
        </p:nvSpPr>
        <p:spPr>
          <a:xfrm>
            <a:off x="3857601" y="223074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8" name="Rectangle 7">
            <a:extLst>
              <a:ext uri="{FF2B5EF4-FFF2-40B4-BE49-F238E27FC236}">
                <a16:creationId xmlns:a16="http://schemas.microsoft.com/office/drawing/2014/main" id="{F5135691-EE5A-A845-A899-89FA31196917}"/>
              </a:ext>
            </a:extLst>
          </p:cNvPr>
          <p:cNvSpPr/>
          <p:nvPr/>
        </p:nvSpPr>
        <p:spPr>
          <a:xfrm>
            <a:off x="1597276" y="302026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9" name="Rectangle 8">
            <a:extLst>
              <a:ext uri="{FF2B5EF4-FFF2-40B4-BE49-F238E27FC236}">
                <a16:creationId xmlns:a16="http://schemas.microsoft.com/office/drawing/2014/main" id="{58CA65E3-78E0-B14D-B5EB-C19256581E1F}"/>
              </a:ext>
            </a:extLst>
          </p:cNvPr>
          <p:cNvSpPr/>
          <p:nvPr/>
        </p:nvSpPr>
        <p:spPr>
          <a:xfrm>
            <a:off x="6020651" y="301762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10" name="Straight Arrow Connector 9">
            <a:extLst>
              <a:ext uri="{FF2B5EF4-FFF2-40B4-BE49-F238E27FC236}">
                <a16:creationId xmlns:a16="http://schemas.microsoft.com/office/drawing/2014/main" id="{8E2C0FA2-4C9E-E24F-96ED-1A7F96593386}"/>
              </a:ext>
            </a:extLst>
          </p:cNvPr>
          <p:cNvCxnSpPr>
            <a:stCxn id="7" idx="1"/>
            <a:endCxn id="8" idx="0"/>
          </p:cNvCxnSpPr>
          <p:nvPr/>
        </p:nvCxnSpPr>
        <p:spPr>
          <a:xfrm flipH="1">
            <a:off x="1893111" y="2522097"/>
            <a:ext cx="1964490" cy="49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FB9CA61-5D59-7744-8EAE-B83FC0984085}"/>
              </a:ext>
            </a:extLst>
          </p:cNvPr>
          <p:cNvCxnSpPr>
            <a:cxnSpLocks/>
            <a:stCxn id="7" idx="3"/>
            <a:endCxn id="9" idx="0"/>
          </p:cNvCxnSpPr>
          <p:nvPr/>
        </p:nvCxnSpPr>
        <p:spPr>
          <a:xfrm>
            <a:off x="4449271" y="2522097"/>
            <a:ext cx="1867215" cy="495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518E0A4-DD31-B248-8C68-933628813DA4}"/>
              </a:ext>
            </a:extLst>
          </p:cNvPr>
          <p:cNvSpPr/>
          <p:nvPr/>
        </p:nvSpPr>
        <p:spPr>
          <a:xfrm>
            <a:off x="593303" y="3744471"/>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cxnSp>
        <p:nvCxnSpPr>
          <p:cNvPr id="13" name="Straight Arrow Connector 12">
            <a:extLst>
              <a:ext uri="{FF2B5EF4-FFF2-40B4-BE49-F238E27FC236}">
                <a16:creationId xmlns:a16="http://schemas.microsoft.com/office/drawing/2014/main" id="{33DB96FC-308C-FE4E-BFBE-DED7BE60F686}"/>
              </a:ext>
            </a:extLst>
          </p:cNvPr>
          <p:cNvCxnSpPr>
            <a:cxnSpLocks/>
            <a:stCxn id="8" idx="1"/>
            <a:endCxn id="12" idx="0"/>
          </p:cNvCxnSpPr>
          <p:nvPr/>
        </p:nvCxnSpPr>
        <p:spPr>
          <a:xfrm flipH="1">
            <a:off x="889138" y="3311619"/>
            <a:ext cx="708138" cy="432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8D675E64-7013-5B43-AA58-EFD274ECEE2C}"/>
              </a:ext>
            </a:extLst>
          </p:cNvPr>
          <p:cNvSpPr/>
          <p:nvPr/>
        </p:nvSpPr>
        <p:spPr>
          <a:xfrm>
            <a:off x="2457951" y="373345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cxnSp>
        <p:nvCxnSpPr>
          <p:cNvPr id="15" name="Straight Arrow Connector 14">
            <a:extLst>
              <a:ext uri="{FF2B5EF4-FFF2-40B4-BE49-F238E27FC236}">
                <a16:creationId xmlns:a16="http://schemas.microsoft.com/office/drawing/2014/main" id="{FAE65611-9D93-1442-945D-C0E638591856}"/>
              </a:ext>
            </a:extLst>
          </p:cNvPr>
          <p:cNvCxnSpPr>
            <a:cxnSpLocks/>
            <a:stCxn id="8" idx="3"/>
            <a:endCxn id="14" idx="0"/>
          </p:cNvCxnSpPr>
          <p:nvPr/>
        </p:nvCxnSpPr>
        <p:spPr>
          <a:xfrm>
            <a:off x="2188946" y="3311619"/>
            <a:ext cx="564840" cy="421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1C0B20FA-0BBA-F242-8ECB-7C3649DDA1CA}"/>
              </a:ext>
            </a:extLst>
          </p:cNvPr>
          <p:cNvSpPr/>
          <p:nvPr/>
        </p:nvSpPr>
        <p:spPr>
          <a:xfrm>
            <a:off x="3300687" y="44259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cxnSp>
        <p:nvCxnSpPr>
          <p:cNvPr id="17" name="Straight Arrow Connector 16">
            <a:extLst>
              <a:ext uri="{FF2B5EF4-FFF2-40B4-BE49-F238E27FC236}">
                <a16:creationId xmlns:a16="http://schemas.microsoft.com/office/drawing/2014/main" id="{769D6C76-4AF7-EE4F-A53C-1D1AB27830C0}"/>
              </a:ext>
            </a:extLst>
          </p:cNvPr>
          <p:cNvCxnSpPr>
            <a:cxnSpLocks/>
            <a:stCxn id="14" idx="3"/>
            <a:endCxn id="16" idx="0"/>
          </p:cNvCxnSpPr>
          <p:nvPr/>
        </p:nvCxnSpPr>
        <p:spPr>
          <a:xfrm>
            <a:off x="3049621" y="4024812"/>
            <a:ext cx="546901" cy="4011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127B933-9029-4B44-9554-829F8C50E564}"/>
              </a:ext>
            </a:extLst>
          </p:cNvPr>
          <p:cNvSpPr/>
          <p:nvPr/>
        </p:nvSpPr>
        <p:spPr>
          <a:xfrm>
            <a:off x="5298133" y="374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cxnSp>
        <p:nvCxnSpPr>
          <p:cNvPr id="19" name="Straight Arrow Connector 18">
            <a:extLst>
              <a:ext uri="{FF2B5EF4-FFF2-40B4-BE49-F238E27FC236}">
                <a16:creationId xmlns:a16="http://schemas.microsoft.com/office/drawing/2014/main" id="{D97B21BF-A06F-544D-BE24-AE9F1A762E96}"/>
              </a:ext>
            </a:extLst>
          </p:cNvPr>
          <p:cNvCxnSpPr>
            <a:cxnSpLocks/>
            <a:stCxn id="9" idx="1"/>
            <a:endCxn id="18" idx="0"/>
          </p:cNvCxnSpPr>
          <p:nvPr/>
        </p:nvCxnSpPr>
        <p:spPr>
          <a:xfrm flipH="1">
            <a:off x="5593968" y="3308976"/>
            <a:ext cx="426683" cy="437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70DD0CE7-8580-7246-9BEF-A9A37A92F292}"/>
              </a:ext>
            </a:extLst>
          </p:cNvPr>
          <p:cNvSpPr/>
          <p:nvPr/>
        </p:nvSpPr>
        <p:spPr>
          <a:xfrm>
            <a:off x="5944315" y="442199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cxnSp>
        <p:nvCxnSpPr>
          <p:cNvPr id="21" name="Straight Arrow Connector 20">
            <a:extLst>
              <a:ext uri="{FF2B5EF4-FFF2-40B4-BE49-F238E27FC236}">
                <a16:creationId xmlns:a16="http://schemas.microsoft.com/office/drawing/2014/main" id="{8DA439D5-BFF9-CA46-AFF1-2900A2764654}"/>
              </a:ext>
            </a:extLst>
          </p:cNvPr>
          <p:cNvCxnSpPr>
            <a:cxnSpLocks/>
            <a:stCxn id="18" idx="3"/>
            <a:endCxn id="20" idx="0"/>
          </p:cNvCxnSpPr>
          <p:nvPr/>
        </p:nvCxnSpPr>
        <p:spPr>
          <a:xfrm>
            <a:off x="5889803" y="4037590"/>
            <a:ext cx="350347" cy="384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EB2F542-E209-F143-996D-10792D838FBC}"/>
              </a:ext>
            </a:extLst>
          </p:cNvPr>
          <p:cNvCxnSpPr>
            <a:cxnSpLocks/>
            <a:stCxn id="9" idx="3"/>
            <a:endCxn id="23" idx="0"/>
          </p:cNvCxnSpPr>
          <p:nvPr/>
        </p:nvCxnSpPr>
        <p:spPr>
          <a:xfrm>
            <a:off x="6612321" y="3308976"/>
            <a:ext cx="458624" cy="458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65ABB52C-0054-924C-974E-EA122FB32C08}"/>
              </a:ext>
            </a:extLst>
          </p:cNvPr>
          <p:cNvSpPr/>
          <p:nvPr/>
        </p:nvSpPr>
        <p:spPr>
          <a:xfrm>
            <a:off x="6775110" y="3767249"/>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cxnSp>
        <p:nvCxnSpPr>
          <p:cNvPr id="24" name="Straight Arrow Connector 23">
            <a:extLst>
              <a:ext uri="{FF2B5EF4-FFF2-40B4-BE49-F238E27FC236}">
                <a16:creationId xmlns:a16="http://schemas.microsoft.com/office/drawing/2014/main" id="{DEF6BD0F-4EB7-844C-9B16-58B758B2FFFE}"/>
              </a:ext>
            </a:extLst>
          </p:cNvPr>
          <p:cNvCxnSpPr>
            <a:cxnSpLocks/>
            <a:stCxn id="23" idx="3"/>
            <a:endCxn id="25" idx="0"/>
          </p:cNvCxnSpPr>
          <p:nvPr/>
        </p:nvCxnSpPr>
        <p:spPr>
          <a:xfrm>
            <a:off x="7366780" y="4058602"/>
            <a:ext cx="426404" cy="36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2B5E0B8-85AF-5949-A5F1-4A9CE6B69E03}"/>
              </a:ext>
            </a:extLst>
          </p:cNvPr>
          <p:cNvSpPr/>
          <p:nvPr/>
        </p:nvSpPr>
        <p:spPr>
          <a:xfrm>
            <a:off x="7497349" y="4423060"/>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6" name="TextBox 25">
            <a:extLst>
              <a:ext uri="{FF2B5EF4-FFF2-40B4-BE49-F238E27FC236}">
                <a16:creationId xmlns:a16="http://schemas.microsoft.com/office/drawing/2014/main" id="{CF4CEE81-0DC0-584D-AA14-4101FD339169}"/>
              </a:ext>
            </a:extLst>
          </p:cNvPr>
          <p:cNvSpPr txBox="1"/>
          <p:nvPr/>
        </p:nvSpPr>
        <p:spPr>
          <a:xfrm>
            <a:off x="677089" y="1904452"/>
            <a:ext cx="1627946" cy="523220"/>
          </a:xfrm>
          <a:prstGeom prst="rect">
            <a:avLst/>
          </a:prstGeom>
          <a:noFill/>
        </p:spPr>
        <p:txBody>
          <a:bodyPr wrap="none" rtlCol="0">
            <a:spAutoFit/>
          </a:bodyPr>
          <a:lstStyle/>
          <a:p>
            <a:r>
              <a:rPr lang="en-US" sz="2800" dirty="0">
                <a:highlight>
                  <a:srgbClr val="FFFF00"/>
                </a:highlight>
              </a:rPr>
              <a:t>Target: 14</a:t>
            </a:r>
          </a:p>
        </p:txBody>
      </p:sp>
      <p:sp>
        <p:nvSpPr>
          <p:cNvPr id="28" name="TextBox 27">
            <a:extLst>
              <a:ext uri="{FF2B5EF4-FFF2-40B4-BE49-F238E27FC236}">
                <a16:creationId xmlns:a16="http://schemas.microsoft.com/office/drawing/2014/main" id="{CFF3D2D8-CBA8-0C4F-89BA-03DF0DC8C672}"/>
              </a:ext>
            </a:extLst>
          </p:cNvPr>
          <p:cNvSpPr txBox="1"/>
          <p:nvPr/>
        </p:nvSpPr>
        <p:spPr>
          <a:xfrm>
            <a:off x="4408333" y="2027169"/>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29" name="TextBox 28">
            <a:extLst>
              <a:ext uri="{FF2B5EF4-FFF2-40B4-BE49-F238E27FC236}">
                <a16:creationId xmlns:a16="http://schemas.microsoft.com/office/drawing/2014/main" id="{F8C03E0F-1729-EE49-8343-CA37373075B0}"/>
              </a:ext>
            </a:extLst>
          </p:cNvPr>
          <p:cNvSpPr txBox="1"/>
          <p:nvPr/>
        </p:nvSpPr>
        <p:spPr>
          <a:xfrm>
            <a:off x="7337157" y="3635444"/>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30" name="TextBox 29">
            <a:extLst>
              <a:ext uri="{FF2B5EF4-FFF2-40B4-BE49-F238E27FC236}">
                <a16:creationId xmlns:a16="http://schemas.microsoft.com/office/drawing/2014/main" id="{E1604F0B-9D28-6046-A3E0-A06F246B75A4}"/>
              </a:ext>
            </a:extLst>
          </p:cNvPr>
          <p:cNvSpPr txBox="1"/>
          <p:nvPr/>
        </p:nvSpPr>
        <p:spPr>
          <a:xfrm>
            <a:off x="6612321" y="2871715"/>
            <a:ext cx="327334" cy="461665"/>
          </a:xfrm>
          <a:prstGeom prst="rect">
            <a:avLst/>
          </a:prstGeom>
          <a:noFill/>
        </p:spPr>
        <p:txBody>
          <a:bodyPr wrap="none" rtlCol="0">
            <a:spAutoFit/>
          </a:bodyPr>
          <a:lstStyle/>
          <a:p>
            <a:r>
              <a:rPr lang="en-US" sz="2400" b="1" dirty="0">
                <a:solidFill>
                  <a:srgbClr val="FF0000"/>
                </a:solidFill>
              </a:rPr>
              <a:t>?</a:t>
            </a:r>
            <a:endParaRPr lang="en-US" b="1" dirty="0">
              <a:solidFill>
                <a:srgbClr val="FF0000"/>
              </a:solidFill>
            </a:endParaRPr>
          </a:p>
        </p:txBody>
      </p:sp>
      <p:sp>
        <p:nvSpPr>
          <p:cNvPr id="31" name="Rectangle 30">
            <a:extLst>
              <a:ext uri="{FF2B5EF4-FFF2-40B4-BE49-F238E27FC236}">
                <a16:creationId xmlns:a16="http://schemas.microsoft.com/office/drawing/2014/main" id="{AB8656D8-5731-AB47-98EE-7ABD71D71EAF}"/>
              </a:ext>
            </a:extLst>
          </p:cNvPr>
          <p:cNvSpPr/>
          <p:nvPr/>
        </p:nvSpPr>
        <p:spPr>
          <a:xfrm>
            <a:off x="6775631" y="3771141"/>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2" name="TextBox 31">
            <a:extLst>
              <a:ext uri="{FF2B5EF4-FFF2-40B4-BE49-F238E27FC236}">
                <a16:creationId xmlns:a16="http://schemas.microsoft.com/office/drawing/2014/main" id="{32EAF846-5567-014D-9F93-E3F9D47430CF}"/>
              </a:ext>
            </a:extLst>
          </p:cNvPr>
          <p:cNvSpPr txBox="1"/>
          <p:nvPr/>
        </p:nvSpPr>
        <p:spPr>
          <a:xfrm>
            <a:off x="659898" y="5722324"/>
            <a:ext cx="2168863" cy="523220"/>
          </a:xfrm>
          <a:prstGeom prst="rect">
            <a:avLst/>
          </a:prstGeom>
          <a:noFill/>
        </p:spPr>
        <p:txBody>
          <a:bodyPr wrap="none" rtlCol="0">
            <a:spAutoFit/>
          </a:bodyPr>
          <a:lstStyle/>
          <a:p>
            <a:r>
              <a:rPr lang="en-US" sz="2800" dirty="0"/>
              <a:t>Binary Search</a:t>
            </a:r>
          </a:p>
        </p:txBody>
      </p:sp>
      <p:sp>
        <p:nvSpPr>
          <p:cNvPr id="33" name="TextBox 32">
            <a:extLst>
              <a:ext uri="{FF2B5EF4-FFF2-40B4-BE49-F238E27FC236}">
                <a16:creationId xmlns:a16="http://schemas.microsoft.com/office/drawing/2014/main" id="{D7E98D91-00C0-0147-BB2F-7A1392DB93E4}"/>
              </a:ext>
            </a:extLst>
          </p:cNvPr>
          <p:cNvSpPr txBox="1"/>
          <p:nvPr/>
        </p:nvSpPr>
        <p:spPr>
          <a:xfrm>
            <a:off x="2682067" y="5722324"/>
            <a:ext cx="1461619" cy="523220"/>
          </a:xfrm>
          <a:prstGeom prst="rect">
            <a:avLst/>
          </a:prstGeom>
          <a:noFill/>
        </p:spPr>
        <p:txBody>
          <a:bodyPr wrap="square" rtlCol="0">
            <a:spAutoFit/>
          </a:bodyPr>
          <a:lstStyle/>
          <a:p>
            <a:r>
              <a:rPr lang="en-US" sz="2800" dirty="0"/>
              <a:t>Tree</a:t>
            </a:r>
          </a:p>
        </p:txBody>
      </p:sp>
      <p:pic>
        <p:nvPicPr>
          <p:cNvPr id="34" name="Picture 33">
            <a:extLst>
              <a:ext uri="{FF2B5EF4-FFF2-40B4-BE49-F238E27FC236}">
                <a16:creationId xmlns:a16="http://schemas.microsoft.com/office/drawing/2014/main" id="{E8647447-BF26-EC46-B1AC-6038F7BE15AA}"/>
              </a:ext>
            </a:extLst>
          </p:cNvPr>
          <p:cNvPicPr>
            <a:picLocks noChangeAspect="1"/>
          </p:cNvPicPr>
          <p:nvPr/>
        </p:nvPicPr>
        <p:blipFill>
          <a:blip r:embed="rId2"/>
          <a:stretch>
            <a:fillRect/>
          </a:stretch>
        </p:blipFill>
        <p:spPr>
          <a:xfrm>
            <a:off x="6939656" y="936271"/>
            <a:ext cx="1915860" cy="1403989"/>
          </a:xfrm>
          <a:prstGeom prst="rect">
            <a:avLst/>
          </a:prstGeom>
          <a:ln>
            <a:noFill/>
          </a:ln>
          <a:effectLst>
            <a:outerShdw blurRad="292100" dist="139700" dir="2700000" algn="tl" rotWithShape="0">
              <a:srgbClr val="333333">
                <a:alpha val="65000"/>
              </a:srgbClr>
            </a:outerShdw>
          </a:effectLst>
        </p:spPr>
      </p:pic>
      <p:sp>
        <p:nvSpPr>
          <p:cNvPr id="35" name="TextBox 34">
            <a:extLst>
              <a:ext uri="{FF2B5EF4-FFF2-40B4-BE49-F238E27FC236}">
                <a16:creationId xmlns:a16="http://schemas.microsoft.com/office/drawing/2014/main" id="{EC338BE7-C90F-114A-BA6C-1F391391267F}"/>
              </a:ext>
            </a:extLst>
          </p:cNvPr>
          <p:cNvSpPr txBox="1"/>
          <p:nvPr/>
        </p:nvSpPr>
        <p:spPr>
          <a:xfrm>
            <a:off x="659898" y="785833"/>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398043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29" grpId="0"/>
      <p:bldP spid="29" grpId="1"/>
      <p:bldP spid="30" grpId="0"/>
      <p:bldP spid="30" grpId="1"/>
      <p:bldP spid="31" grpId="0" animBg="1"/>
      <p:bldP spid="31" grpId="1" animBg="1"/>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DB4608-A8D8-354E-8A3D-0CEE1AC7A35E}"/>
              </a:ext>
            </a:extLst>
          </p:cNvPr>
          <p:cNvSpPr/>
          <p:nvPr/>
        </p:nvSpPr>
        <p:spPr>
          <a:xfrm>
            <a:off x="148814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11" name="Rectangle 10">
            <a:extLst>
              <a:ext uri="{FF2B5EF4-FFF2-40B4-BE49-F238E27FC236}">
                <a16:creationId xmlns:a16="http://schemas.microsoft.com/office/drawing/2014/main" id="{CFF98DA4-3168-044A-AA04-D16CAF9EB402}"/>
              </a:ext>
            </a:extLst>
          </p:cNvPr>
          <p:cNvSpPr/>
          <p:nvPr/>
        </p:nvSpPr>
        <p:spPr>
          <a:xfrm>
            <a:off x="207981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67148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26315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85482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446499"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03816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62983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18" name="Rectangle 17">
            <a:extLst>
              <a:ext uri="{FF2B5EF4-FFF2-40B4-BE49-F238E27FC236}">
                <a16:creationId xmlns:a16="http://schemas.microsoft.com/office/drawing/2014/main" id="{A79EA925-2FCC-4C42-9C55-D56C6D4232AB}"/>
              </a:ext>
            </a:extLst>
          </p:cNvPr>
          <p:cNvSpPr/>
          <p:nvPr/>
        </p:nvSpPr>
        <p:spPr>
          <a:xfrm>
            <a:off x="622150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1317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445204" cy="523220"/>
          </a:xfrm>
          <a:prstGeom prst="rect">
            <a:avLst/>
          </a:prstGeom>
          <a:noFill/>
        </p:spPr>
        <p:txBody>
          <a:bodyPr wrap="none" rtlCol="0">
            <a:spAutoFit/>
          </a:bodyPr>
          <a:lstStyle/>
          <a:p>
            <a:r>
              <a:rPr lang="en-US" sz="2800" dirty="0"/>
              <a:t>Target: 3</a:t>
            </a:r>
          </a:p>
        </p:txBody>
      </p:sp>
      <p:sp>
        <p:nvSpPr>
          <p:cNvPr id="2" name="TextBox 1">
            <a:extLst>
              <a:ext uri="{FF2B5EF4-FFF2-40B4-BE49-F238E27FC236}">
                <a16:creationId xmlns:a16="http://schemas.microsoft.com/office/drawing/2014/main" id="{A5D425A6-3FAD-4A4E-ACE5-ECF7F2AF6285}"/>
              </a:ext>
            </a:extLst>
          </p:cNvPr>
          <p:cNvSpPr txBox="1"/>
          <p:nvPr/>
        </p:nvSpPr>
        <p:spPr>
          <a:xfrm>
            <a:off x="1346084" y="4805082"/>
            <a:ext cx="6584431" cy="523220"/>
          </a:xfrm>
          <a:prstGeom prst="rect">
            <a:avLst/>
          </a:prstGeom>
          <a:noFill/>
        </p:spPr>
        <p:txBody>
          <a:bodyPr wrap="none" rtlCol="0">
            <a:spAutoFit/>
          </a:bodyPr>
          <a:lstStyle/>
          <a:p>
            <a:r>
              <a:rPr lang="en-US" sz="2800" b="1" dirty="0">
                <a:highlight>
                  <a:srgbClr val="FFFF00"/>
                </a:highlight>
              </a:rPr>
              <a:t>“Does 3 exist in the given set of numbers?”</a:t>
            </a:r>
          </a:p>
        </p:txBody>
      </p:sp>
      <p:sp>
        <p:nvSpPr>
          <p:cNvPr id="49" name="TextBox 48">
            <a:extLst>
              <a:ext uri="{FF2B5EF4-FFF2-40B4-BE49-F238E27FC236}">
                <a16:creationId xmlns:a16="http://schemas.microsoft.com/office/drawing/2014/main" id="{34954DD0-2BD0-734A-A921-EE771F29988B}"/>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285583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A887C-7053-5449-8E7A-EDB28A15F64A}"/>
              </a:ext>
            </a:extLst>
          </p:cNvPr>
          <p:cNvSpPr>
            <a:spLocks noGrp="1"/>
          </p:cNvSpPr>
          <p:nvPr>
            <p:ph type="title"/>
          </p:nvPr>
        </p:nvSpPr>
        <p:spPr/>
        <p:txBody>
          <a:bodyPr/>
          <a:lstStyle/>
          <a:p>
            <a:r>
              <a:rPr lang="en-US" dirty="0"/>
              <a:t>Organizing Things</a:t>
            </a:r>
          </a:p>
        </p:txBody>
      </p:sp>
      <p:pic>
        <p:nvPicPr>
          <p:cNvPr id="9" name="Picture 8">
            <a:extLst>
              <a:ext uri="{FF2B5EF4-FFF2-40B4-BE49-F238E27FC236}">
                <a16:creationId xmlns:a16="http://schemas.microsoft.com/office/drawing/2014/main" id="{F2452B63-A0AA-8641-A1A8-976F4D83FF82}"/>
              </a:ext>
            </a:extLst>
          </p:cNvPr>
          <p:cNvPicPr>
            <a:picLocks noChangeAspect="1"/>
          </p:cNvPicPr>
          <p:nvPr/>
        </p:nvPicPr>
        <p:blipFill>
          <a:blip r:embed="rId2"/>
          <a:stretch>
            <a:fillRect/>
          </a:stretch>
        </p:blipFill>
        <p:spPr>
          <a:xfrm>
            <a:off x="3947691" y="1359536"/>
            <a:ext cx="4955696" cy="3283149"/>
          </a:xfrm>
          <a:prstGeom prst="rect">
            <a:avLst/>
          </a:prstGeom>
        </p:spPr>
      </p:pic>
      <p:pic>
        <p:nvPicPr>
          <p:cNvPr id="10" name="Picture 9">
            <a:extLst>
              <a:ext uri="{FF2B5EF4-FFF2-40B4-BE49-F238E27FC236}">
                <a16:creationId xmlns:a16="http://schemas.microsoft.com/office/drawing/2014/main" id="{AA8450CE-9DF5-D940-8A5E-0E37676F5F09}"/>
              </a:ext>
            </a:extLst>
          </p:cNvPr>
          <p:cNvPicPr>
            <a:picLocks noChangeAspect="1"/>
          </p:cNvPicPr>
          <p:nvPr/>
        </p:nvPicPr>
        <p:blipFill>
          <a:blip r:embed="rId3"/>
          <a:stretch>
            <a:fillRect/>
          </a:stretch>
        </p:blipFill>
        <p:spPr>
          <a:xfrm>
            <a:off x="1770934" y="1946559"/>
            <a:ext cx="4353514" cy="2897094"/>
          </a:xfrm>
          <a:prstGeom prst="rect">
            <a:avLst/>
          </a:prstGeom>
        </p:spPr>
      </p:pic>
      <p:pic>
        <p:nvPicPr>
          <p:cNvPr id="8" name="Picture 7">
            <a:extLst>
              <a:ext uri="{FF2B5EF4-FFF2-40B4-BE49-F238E27FC236}">
                <a16:creationId xmlns:a16="http://schemas.microsoft.com/office/drawing/2014/main" id="{6E11F280-84A9-EC4A-A084-B6076FA0644F}"/>
              </a:ext>
            </a:extLst>
          </p:cNvPr>
          <p:cNvPicPr>
            <a:picLocks noChangeAspect="1"/>
          </p:cNvPicPr>
          <p:nvPr/>
        </p:nvPicPr>
        <p:blipFill>
          <a:blip r:embed="rId4"/>
          <a:stretch>
            <a:fillRect/>
          </a:stretch>
        </p:blipFill>
        <p:spPr>
          <a:xfrm>
            <a:off x="1328426" y="1840618"/>
            <a:ext cx="3435209" cy="2576407"/>
          </a:xfrm>
          <a:prstGeom prst="rect">
            <a:avLst/>
          </a:prstGeom>
        </p:spPr>
      </p:pic>
      <p:pic>
        <p:nvPicPr>
          <p:cNvPr id="7" name="Picture 6">
            <a:extLst>
              <a:ext uri="{FF2B5EF4-FFF2-40B4-BE49-F238E27FC236}">
                <a16:creationId xmlns:a16="http://schemas.microsoft.com/office/drawing/2014/main" id="{82B7F16A-675B-144D-9C7D-DAED1177DFD9}"/>
              </a:ext>
            </a:extLst>
          </p:cNvPr>
          <p:cNvPicPr>
            <a:picLocks noChangeAspect="1"/>
          </p:cNvPicPr>
          <p:nvPr/>
        </p:nvPicPr>
        <p:blipFill rotWithShape="1">
          <a:blip r:embed="rId5"/>
          <a:srcRect t="18295" b="12345"/>
          <a:stretch/>
        </p:blipFill>
        <p:spPr>
          <a:xfrm>
            <a:off x="4439186" y="299414"/>
            <a:ext cx="4512072" cy="3129586"/>
          </a:xfrm>
          <a:prstGeom prst="rect">
            <a:avLst/>
          </a:prstGeom>
        </p:spPr>
      </p:pic>
      <p:sp>
        <p:nvSpPr>
          <p:cNvPr id="11" name="TextBox 10">
            <a:extLst>
              <a:ext uri="{FF2B5EF4-FFF2-40B4-BE49-F238E27FC236}">
                <a16:creationId xmlns:a16="http://schemas.microsoft.com/office/drawing/2014/main" id="{02EC3A5A-5220-D648-8101-6F33C45C200C}"/>
              </a:ext>
            </a:extLst>
          </p:cNvPr>
          <p:cNvSpPr txBox="1"/>
          <p:nvPr/>
        </p:nvSpPr>
        <p:spPr>
          <a:xfrm>
            <a:off x="228267" y="5676788"/>
            <a:ext cx="6958443" cy="523220"/>
          </a:xfrm>
          <a:prstGeom prst="rect">
            <a:avLst/>
          </a:prstGeom>
          <a:noFill/>
        </p:spPr>
        <p:txBody>
          <a:bodyPr wrap="none" rtlCol="0">
            <a:spAutoFit/>
          </a:bodyPr>
          <a:lstStyle/>
          <a:p>
            <a:r>
              <a:rPr lang="en-US" sz="2800" dirty="0"/>
              <a:t>Idea: separate things into buckets/bins/folders</a:t>
            </a:r>
          </a:p>
        </p:txBody>
      </p:sp>
      <p:pic>
        <p:nvPicPr>
          <p:cNvPr id="12" name="Picture 11">
            <a:extLst>
              <a:ext uri="{FF2B5EF4-FFF2-40B4-BE49-F238E27FC236}">
                <a16:creationId xmlns:a16="http://schemas.microsoft.com/office/drawing/2014/main" id="{A428B2AA-D222-5A4C-BB3F-49351A6DDB7D}"/>
              </a:ext>
            </a:extLst>
          </p:cNvPr>
          <p:cNvPicPr>
            <a:picLocks noChangeAspect="1"/>
          </p:cNvPicPr>
          <p:nvPr/>
        </p:nvPicPr>
        <p:blipFill>
          <a:blip r:embed="rId6"/>
          <a:stretch>
            <a:fillRect/>
          </a:stretch>
        </p:blipFill>
        <p:spPr>
          <a:xfrm>
            <a:off x="3707488" y="1435606"/>
            <a:ext cx="4174818" cy="3890171"/>
          </a:xfrm>
          <a:prstGeom prst="rect">
            <a:avLst/>
          </a:prstGeom>
        </p:spPr>
      </p:pic>
    </p:spTree>
    <p:extLst>
      <p:ext uri="{BB962C8B-B14F-4D97-AF65-F5344CB8AC3E}">
        <p14:creationId xmlns:p14="http://schemas.microsoft.com/office/powerpoint/2010/main" val="275477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929D97-2A83-3D4C-8661-9A34EB12F466}"/>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
        <p:nvSpPr>
          <p:cNvPr id="37" name="Rectangle 36">
            <a:extLst>
              <a:ext uri="{FF2B5EF4-FFF2-40B4-BE49-F238E27FC236}">
                <a16:creationId xmlns:a16="http://schemas.microsoft.com/office/drawing/2014/main" id="{AD5F05C7-FE12-F544-A831-F35C2A0F69D8}"/>
              </a:ext>
            </a:extLst>
          </p:cNvPr>
          <p:cNvSpPr/>
          <p:nvPr/>
        </p:nvSpPr>
        <p:spPr>
          <a:xfrm>
            <a:off x="159327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38" name="Rectangle 37">
            <a:extLst>
              <a:ext uri="{FF2B5EF4-FFF2-40B4-BE49-F238E27FC236}">
                <a16:creationId xmlns:a16="http://schemas.microsoft.com/office/drawing/2014/main" id="{7C14D7D0-B428-DF4A-86A7-535A3909E8E9}"/>
              </a:ext>
            </a:extLst>
          </p:cNvPr>
          <p:cNvSpPr/>
          <p:nvPr/>
        </p:nvSpPr>
        <p:spPr>
          <a:xfrm>
            <a:off x="218494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9" name="Rectangle 38">
            <a:extLst>
              <a:ext uri="{FF2B5EF4-FFF2-40B4-BE49-F238E27FC236}">
                <a16:creationId xmlns:a16="http://schemas.microsoft.com/office/drawing/2014/main" id="{E279F95B-32A5-D747-902C-1BCDC28AA859}"/>
              </a:ext>
            </a:extLst>
          </p:cNvPr>
          <p:cNvSpPr/>
          <p:nvPr/>
        </p:nvSpPr>
        <p:spPr>
          <a:xfrm>
            <a:off x="277661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0" name="Rectangle 39">
            <a:extLst>
              <a:ext uri="{FF2B5EF4-FFF2-40B4-BE49-F238E27FC236}">
                <a16:creationId xmlns:a16="http://schemas.microsoft.com/office/drawing/2014/main" id="{E0411050-53D3-5E45-B0C9-348E65987B2F}"/>
              </a:ext>
            </a:extLst>
          </p:cNvPr>
          <p:cNvSpPr/>
          <p:nvPr/>
        </p:nvSpPr>
        <p:spPr>
          <a:xfrm>
            <a:off x="336828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1" name="Rectangle 40">
            <a:extLst>
              <a:ext uri="{FF2B5EF4-FFF2-40B4-BE49-F238E27FC236}">
                <a16:creationId xmlns:a16="http://schemas.microsoft.com/office/drawing/2014/main" id="{9DE2F0DE-2893-6446-88D2-7812DBB1008B}"/>
              </a:ext>
            </a:extLst>
          </p:cNvPr>
          <p:cNvSpPr/>
          <p:nvPr/>
        </p:nvSpPr>
        <p:spPr>
          <a:xfrm>
            <a:off x="395995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2" name="Rectangle 41">
            <a:extLst>
              <a:ext uri="{FF2B5EF4-FFF2-40B4-BE49-F238E27FC236}">
                <a16:creationId xmlns:a16="http://schemas.microsoft.com/office/drawing/2014/main" id="{18C7F148-40EF-7841-B871-E9EA087BCE17}"/>
              </a:ext>
            </a:extLst>
          </p:cNvPr>
          <p:cNvSpPr/>
          <p:nvPr/>
        </p:nvSpPr>
        <p:spPr>
          <a:xfrm>
            <a:off x="455162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43" name="Rectangle 42">
            <a:extLst>
              <a:ext uri="{FF2B5EF4-FFF2-40B4-BE49-F238E27FC236}">
                <a16:creationId xmlns:a16="http://schemas.microsoft.com/office/drawing/2014/main" id="{04F1D486-2C38-D843-9680-0EA3C3B4D442}"/>
              </a:ext>
            </a:extLst>
          </p:cNvPr>
          <p:cNvSpPr/>
          <p:nvPr/>
        </p:nvSpPr>
        <p:spPr>
          <a:xfrm>
            <a:off x="514329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4" name="Rectangle 43">
            <a:extLst>
              <a:ext uri="{FF2B5EF4-FFF2-40B4-BE49-F238E27FC236}">
                <a16:creationId xmlns:a16="http://schemas.microsoft.com/office/drawing/2014/main" id="{C27A25CA-D055-7D46-B16F-7DBA4DABCC27}"/>
              </a:ext>
            </a:extLst>
          </p:cNvPr>
          <p:cNvSpPr/>
          <p:nvPr/>
        </p:nvSpPr>
        <p:spPr>
          <a:xfrm>
            <a:off x="573496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45" name="Rectangle 44">
            <a:extLst>
              <a:ext uri="{FF2B5EF4-FFF2-40B4-BE49-F238E27FC236}">
                <a16:creationId xmlns:a16="http://schemas.microsoft.com/office/drawing/2014/main" id="{E05BBDE6-B809-0041-B12C-92428586C210}"/>
              </a:ext>
            </a:extLst>
          </p:cNvPr>
          <p:cNvSpPr/>
          <p:nvPr/>
        </p:nvSpPr>
        <p:spPr>
          <a:xfrm>
            <a:off x="632663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46" name="Rectangle 45">
            <a:extLst>
              <a:ext uri="{FF2B5EF4-FFF2-40B4-BE49-F238E27FC236}">
                <a16:creationId xmlns:a16="http://schemas.microsoft.com/office/drawing/2014/main" id="{3BB459A6-A628-0746-800E-F6E0AC13850D}"/>
              </a:ext>
            </a:extLst>
          </p:cNvPr>
          <p:cNvSpPr/>
          <p:nvPr/>
        </p:nvSpPr>
        <p:spPr>
          <a:xfrm>
            <a:off x="691830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12" name="Rectangle 11">
            <a:extLst>
              <a:ext uri="{FF2B5EF4-FFF2-40B4-BE49-F238E27FC236}">
                <a16:creationId xmlns:a16="http://schemas.microsoft.com/office/drawing/2014/main" id="{E94D4851-334A-C640-85D9-A17CA28B1635}"/>
              </a:ext>
            </a:extLst>
          </p:cNvPr>
          <p:cNvSpPr/>
          <p:nvPr/>
        </p:nvSpPr>
        <p:spPr>
          <a:xfrm>
            <a:off x="101835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3" name="Rectangle 12">
            <a:extLst>
              <a:ext uri="{FF2B5EF4-FFF2-40B4-BE49-F238E27FC236}">
                <a16:creationId xmlns:a16="http://schemas.microsoft.com/office/drawing/2014/main" id="{1EF80F50-C284-D74A-994A-0B6A88BDDF84}"/>
              </a:ext>
            </a:extLst>
          </p:cNvPr>
          <p:cNvSpPr/>
          <p:nvPr/>
        </p:nvSpPr>
        <p:spPr>
          <a:xfrm>
            <a:off x="161002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4" name="Rectangle 13">
            <a:extLst>
              <a:ext uri="{FF2B5EF4-FFF2-40B4-BE49-F238E27FC236}">
                <a16:creationId xmlns:a16="http://schemas.microsoft.com/office/drawing/2014/main" id="{F272A0EA-9948-B74D-900C-1843A4041068}"/>
              </a:ext>
            </a:extLst>
          </p:cNvPr>
          <p:cNvSpPr/>
          <p:nvPr/>
        </p:nvSpPr>
        <p:spPr>
          <a:xfrm>
            <a:off x="220169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5" name="Rectangle 14">
            <a:extLst>
              <a:ext uri="{FF2B5EF4-FFF2-40B4-BE49-F238E27FC236}">
                <a16:creationId xmlns:a16="http://schemas.microsoft.com/office/drawing/2014/main" id="{F5143F66-694E-4D4A-B1E8-5102AE7FCCC4}"/>
              </a:ext>
            </a:extLst>
          </p:cNvPr>
          <p:cNvSpPr/>
          <p:nvPr/>
        </p:nvSpPr>
        <p:spPr>
          <a:xfrm>
            <a:off x="279336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6" name="Rectangle 15">
            <a:extLst>
              <a:ext uri="{FF2B5EF4-FFF2-40B4-BE49-F238E27FC236}">
                <a16:creationId xmlns:a16="http://schemas.microsoft.com/office/drawing/2014/main" id="{AC103AFF-CE0D-0444-AA93-6E56DB0451EE}"/>
              </a:ext>
            </a:extLst>
          </p:cNvPr>
          <p:cNvSpPr/>
          <p:nvPr/>
        </p:nvSpPr>
        <p:spPr>
          <a:xfrm>
            <a:off x="338503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7" name="Rectangle 16">
            <a:extLst>
              <a:ext uri="{FF2B5EF4-FFF2-40B4-BE49-F238E27FC236}">
                <a16:creationId xmlns:a16="http://schemas.microsoft.com/office/drawing/2014/main" id="{70C7A288-2F51-A24E-AF1F-88203826086F}"/>
              </a:ext>
            </a:extLst>
          </p:cNvPr>
          <p:cNvSpPr/>
          <p:nvPr/>
        </p:nvSpPr>
        <p:spPr>
          <a:xfrm>
            <a:off x="3976702"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9803E131-6FD0-B64A-97D0-3C92AE65E2D2}"/>
              </a:ext>
            </a:extLst>
          </p:cNvPr>
          <p:cNvSpPr/>
          <p:nvPr/>
        </p:nvSpPr>
        <p:spPr>
          <a:xfrm>
            <a:off x="456836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22A190F3-6D9A-A04E-BDDE-777123776A75}"/>
              </a:ext>
            </a:extLst>
          </p:cNvPr>
          <p:cNvSpPr/>
          <p:nvPr/>
        </p:nvSpPr>
        <p:spPr>
          <a:xfrm>
            <a:off x="516003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E943398-A2A4-B047-8FC0-6CAB467E010D}"/>
              </a:ext>
            </a:extLst>
          </p:cNvPr>
          <p:cNvSpPr/>
          <p:nvPr/>
        </p:nvSpPr>
        <p:spPr>
          <a:xfrm>
            <a:off x="575170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3F6BC445-144F-8C4E-812E-2BEA80EEDE49}"/>
              </a:ext>
            </a:extLst>
          </p:cNvPr>
          <p:cNvSpPr/>
          <p:nvPr/>
        </p:nvSpPr>
        <p:spPr>
          <a:xfrm>
            <a:off x="634337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8D0DE74-D47A-9945-934E-5678F98CA1E0}"/>
              </a:ext>
            </a:extLst>
          </p:cNvPr>
          <p:cNvSpPr/>
          <p:nvPr/>
        </p:nvSpPr>
        <p:spPr>
          <a:xfrm>
            <a:off x="693504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EF20489D-389E-4545-BF8A-F1D6C35CA49E}"/>
              </a:ext>
            </a:extLst>
          </p:cNvPr>
          <p:cNvSpPr/>
          <p:nvPr/>
        </p:nvSpPr>
        <p:spPr>
          <a:xfrm>
            <a:off x="7526719"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938EE085-8AEE-1742-9F39-EF032DA947AC}"/>
              </a:ext>
            </a:extLst>
          </p:cNvPr>
          <p:cNvSpPr txBox="1"/>
          <p:nvPr/>
        </p:nvSpPr>
        <p:spPr>
          <a:xfrm>
            <a:off x="1215569" y="3666212"/>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A975B41-6D1D-104C-83EB-9AD82F74F946}"/>
              </a:ext>
            </a:extLst>
          </p:cNvPr>
          <p:cNvSpPr txBox="1"/>
          <p:nvPr/>
        </p:nvSpPr>
        <p:spPr>
          <a:xfrm>
            <a:off x="1755007" y="3667991"/>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029B3A9B-B284-E748-BB2B-EC5D3C83FE5A}"/>
              </a:ext>
            </a:extLst>
          </p:cNvPr>
          <p:cNvSpPr txBox="1"/>
          <p:nvPr/>
        </p:nvSpPr>
        <p:spPr>
          <a:xfrm>
            <a:off x="2346677" y="3666212"/>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A9E6C1E5-5680-1A48-A19F-E8290140CD31}"/>
              </a:ext>
            </a:extLst>
          </p:cNvPr>
          <p:cNvSpPr txBox="1"/>
          <p:nvPr/>
        </p:nvSpPr>
        <p:spPr>
          <a:xfrm>
            <a:off x="2938347" y="3666212"/>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4818898-1334-784C-B8F7-8330FEF7687F}"/>
              </a:ext>
            </a:extLst>
          </p:cNvPr>
          <p:cNvSpPr txBox="1"/>
          <p:nvPr/>
        </p:nvSpPr>
        <p:spPr>
          <a:xfrm>
            <a:off x="3562248" y="3666212"/>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9281F886-EE8E-3944-B592-AF5946CA723B}"/>
              </a:ext>
            </a:extLst>
          </p:cNvPr>
          <p:cNvSpPr txBox="1"/>
          <p:nvPr/>
        </p:nvSpPr>
        <p:spPr>
          <a:xfrm>
            <a:off x="4101686" y="3667991"/>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D4E88771-1D84-6D4E-95D3-3A9F61C78F2E}"/>
              </a:ext>
            </a:extLst>
          </p:cNvPr>
          <p:cNvSpPr txBox="1"/>
          <p:nvPr/>
        </p:nvSpPr>
        <p:spPr>
          <a:xfrm>
            <a:off x="4693356" y="3666212"/>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A0E3B681-9E4B-834B-97BC-43DCEE705E7B}"/>
              </a:ext>
            </a:extLst>
          </p:cNvPr>
          <p:cNvSpPr txBox="1"/>
          <p:nvPr/>
        </p:nvSpPr>
        <p:spPr>
          <a:xfrm>
            <a:off x="5285026" y="3666212"/>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D9C18E76-AA7A-3841-9DF2-7C6AE45C5C5E}"/>
              </a:ext>
            </a:extLst>
          </p:cNvPr>
          <p:cNvSpPr txBox="1"/>
          <p:nvPr/>
        </p:nvSpPr>
        <p:spPr>
          <a:xfrm>
            <a:off x="5908927" y="3641097"/>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924EF9B1-20D9-DC4D-A9AE-9C8A09991964}"/>
              </a:ext>
            </a:extLst>
          </p:cNvPr>
          <p:cNvSpPr txBox="1"/>
          <p:nvPr/>
        </p:nvSpPr>
        <p:spPr>
          <a:xfrm>
            <a:off x="6500597" y="3641097"/>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4" name="TextBox 33">
            <a:extLst>
              <a:ext uri="{FF2B5EF4-FFF2-40B4-BE49-F238E27FC236}">
                <a16:creationId xmlns:a16="http://schemas.microsoft.com/office/drawing/2014/main" id="{523F943E-4B47-384F-A3FD-96D32A78B89E}"/>
              </a:ext>
            </a:extLst>
          </p:cNvPr>
          <p:cNvSpPr txBox="1"/>
          <p:nvPr/>
        </p:nvSpPr>
        <p:spPr>
          <a:xfrm>
            <a:off x="7008913" y="3637796"/>
            <a:ext cx="694431" cy="400110"/>
          </a:xfrm>
          <a:prstGeom prst="rect">
            <a:avLst/>
          </a:prstGeom>
          <a:noFill/>
        </p:spPr>
        <p:txBody>
          <a:bodyPr wrap="square" rtlCol="0">
            <a:spAutoFit/>
          </a:bodyPr>
          <a:lstStyle/>
          <a:p>
            <a:r>
              <a:rPr lang="en-US" sz="2000" dirty="0">
                <a:solidFill>
                  <a:schemeClr val="bg2">
                    <a:lumMod val="65000"/>
                  </a:schemeClr>
                </a:solidFill>
              </a:rPr>
              <a:t>10</a:t>
            </a:r>
          </a:p>
        </p:txBody>
      </p:sp>
      <p:sp>
        <p:nvSpPr>
          <p:cNvPr id="35" name="TextBox 34">
            <a:extLst>
              <a:ext uri="{FF2B5EF4-FFF2-40B4-BE49-F238E27FC236}">
                <a16:creationId xmlns:a16="http://schemas.microsoft.com/office/drawing/2014/main" id="{183FAA16-8ECC-D640-BEF6-5B4F658F9E2F}"/>
              </a:ext>
            </a:extLst>
          </p:cNvPr>
          <p:cNvSpPr txBox="1"/>
          <p:nvPr/>
        </p:nvSpPr>
        <p:spPr>
          <a:xfrm>
            <a:off x="7640255" y="3637796"/>
            <a:ext cx="539438" cy="400110"/>
          </a:xfrm>
          <a:prstGeom prst="rect">
            <a:avLst/>
          </a:prstGeom>
          <a:noFill/>
        </p:spPr>
        <p:txBody>
          <a:bodyPr wrap="square" rtlCol="0">
            <a:spAutoFit/>
          </a:bodyPr>
          <a:lstStyle/>
          <a:p>
            <a:r>
              <a:rPr lang="en-US" sz="2000" dirty="0">
                <a:solidFill>
                  <a:schemeClr val="bg2">
                    <a:lumMod val="65000"/>
                  </a:schemeClr>
                </a:solidFill>
              </a:rPr>
              <a:t>11</a:t>
            </a:r>
          </a:p>
        </p:txBody>
      </p:sp>
      <p:sp>
        <p:nvSpPr>
          <p:cNvPr id="47" name="Rectangle 46">
            <a:extLst>
              <a:ext uri="{FF2B5EF4-FFF2-40B4-BE49-F238E27FC236}">
                <a16:creationId xmlns:a16="http://schemas.microsoft.com/office/drawing/2014/main" id="{F8DACFA4-31B4-A645-9D3A-FA1E0CBB9C60}"/>
              </a:ext>
            </a:extLst>
          </p:cNvPr>
          <p:cNvSpPr/>
          <p:nvPr/>
        </p:nvSpPr>
        <p:spPr>
          <a:xfrm>
            <a:off x="8125648" y="4087553"/>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TextBox 47">
            <a:extLst>
              <a:ext uri="{FF2B5EF4-FFF2-40B4-BE49-F238E27FC236}">
                <a16:creationId xmlns:a16="http://schemas.microsoft.com/office/drawing/2014/main" id="{EB27765F-C947-AD4A-89BE-50B16465AB8F}"/>
              </a:ext>
            </a:extLst>
          </p:cNvPr>
          <p:cNvSpPr txBox="1"/>
          <p:nvPr/>
        </p:nvSpPr>
        <p:spPr>
          <a:xfrm>
            <a:off x="8255606" y="3637796"/>
            <a:ext cx="539438" cy="400110"/>
          </a:xfrm>
          <a:prstGeom prst="rect">
            <a:avLst/>
          </a:prstGeom>
          <a:noFill/>
        </p:spPr>
        <p:txBody>
          <a:bodyPr wrap="square" rtlCol="0">
            <a:spAutoFit/>
          </a:bodyPr>
          <a:lstStyle/>
          <a:p>
            <a:r>
              <a:rPr lang="en-US" sz="2000" dirty="0">
                <a:solidFill>
                  <a:schemeClr val="bg2">
                    <a:lumMod val="65000"/>
                  </a:schemeClr>
                </a:solidFill>
              </a:rPr>
              <a:t>12</a:t>
            </a:r>
          </a:p>
        </p:txBody>
      </p:sp>
      <p:sp>
        <p:nvSpPr>
          <p:cNvPr id="49" name="Rectangle 48">
            <a:extLst>
              <a:ext uri="{FF2B5EF4-FFF2-40B4-BE49-F238E27FC236}">
                <a16:creationId xmlns:a16="http://schemas.microsoft.com/office/drawing/2014/main" id="{7B3CDD89-D60A-B84F-AFD8-036B4E497F53}"/>
              </a:ext>
            </a:extLst>
          </p:cNvPr>
          <p:cNvSpPr/>
          <p:nvPr/>
        </p:nvSpPr>
        <p:spPr>
          <a:xfrm>
            <a:off x="5749190"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177622E3-5FFC-3F45-AA73-F3C8EFCEF8F1}"/>
              </a:ext>
            </a:extLst>
          </p:cNvPr>
          <p:cNvSpPr/>
          <p:nvPr/>
        </p:nvSpPr>
        <p:spPr>
          <a:xfrm>
            <a:off x="8125648"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1" name="Rectangle 50">
            <a:extLst>
              <a:ext uri="{FF2B5EF4-FFF2-40B4-BE49-F238E27FC236}">
                <a16:creationId xmlns:a16="http://schemas.microsoft.com/office/drawing/2014/main" id="{2E72A5A3-2A5D-A343-9FC6-AB9714AC203A}"/>
              </a:ext>
            </a:extLst>
          </p:cNvPr>
          <p:cNvSpPr/>
          <p:nvPr/>
        </p:nvSpPr>
        <p:spPr>
          <a:xfrm>
            <a:off x="1608802"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3" name="Rectangle 52">
            <a:extLst>
              <a:ext uri="{FF2B5EF4-FFF2-40B4-BE49-F238E27FC236}">
                <a16:creationId xmlns:a16="http://schemas.microsoft.com/office/drawing/2014/main" id="{28E54444-C3F5-DE42-9B6D-22285244D55C}"/>
              </a:ext>
            </a:extLst>
          </p:cNvPr>
          <p:cNvSpPr/>
          <p:nvPr/>
        </p:nvSpPr>
        <p:spPr>
          <a:xfrm>
            <a:off x="5156410"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4" name="Rectangle 53">
            <a:extLst>
              <a:ext uri="{FF2B5EF4-FFF2-40B4-BE49-F238E27FC236}">
                <a16:creationId xmlns:a16="http://schemas.microsoft.com/office/drawing/2014/main" id="{7B935F55-98C0-8F46-BC1E-6F4F149DBD96}"/>
              </a:ext>
            </a:extLst>
          </p:cNvPr>
          <p:cNvSpPr/>
          <p:nvPr/>
        </p:nvSpPr>
        <p:spPr>
          <a:xfrm>
            <a:off x="3977732" y="408927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7" name="Rectangle 56">
            <a:extLst>
              <a:ext uri="{FF2B5EF4-FFF2-40B4-BE49-F238E27FC236}">
                <a16:creationId xmlns:a16="http://schemas.microsoft.com/office/drawing/2014/main" id="{A4AA9673-E799-C642-B8FC-A5DB69EE3D9D}"/>
              </a:ext>
            </a:extLst>
          </p:cNvPr>
          <p:cNvSpPr/>
          <p:nvPr/>
        </p:nvSpPr>
        <p:spPr>
          <a:xfrm>
            <a:off x="6952234" y="4085834"/>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8" name="Rectangle 57">
            <a:extLst>
              <a:ext uri="{FF2B5EF4-FFF2-40B4-BE49-F238E27FC236}">
                <a16:creationId xmlns:a16="http://schemas.microsoft.com/office/drawing/2014/main" id="{1BBB24E5-A617-D143-B256-DA52E4F33510}"/>
              </a:ext>
            </a:extLst>
          </p:cNvPr>
          <p:cNvSpPr/>
          <p:nvPr/>
        </p:nvSpPr>
        <p:spPr>
          <a:xfrm>
            <a:off x="2790922" y="408755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9" name="Rectangle 58">
            <a:extLst>
              <a:ext uri="{FF2B5EF4-FFF2-40B4-BE49-F238E27FC236}">
                <a16:creationId xmlns:a16="http://schemas.microsoft.com/office/drawing/2014/main" id="{D8CAAE16-8515-0942-A681-F2FFB795D983}"/>
              </a:ext>
            </a:extLst>
          </p:cNvPr>
          <p:cNvSpPr/>
          <p:nvPr/>
        </p:nvSpPr>
        <p:spPr>
          <a:xfrm>
            <a:off x="7545246" y="4089442"/>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0" name="Rectangle 59">
            <a:extLst>
              <a:ext uri="{FF2B5EF4-FFF2-40B4-BE49-F238E27FC236}">
                <a16:creationId xmlns:a16="http://schemas.microsoft.com/office/drawing/2014/main" id="{3A795E5E-80AB-B44C-AF83-0FEC625F7C0D}"/>
              </a:ext>
            </a:extLst>
          </p:cNvPr>
          <p:cNvSpPr/>
          <p:nvPr/>
        </p:nvSpPr>
        <p:spPr>
          <a:xfrm>
            <a:off x="6350638"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1" name="Rectangle 60">
            <a:extLst>
              <a:ext uri="{FF2B5EF4-FFF2-40B4-BE49-F238E27FC236}">
                <a16:creationId xmlns:a16="http://schemas.microsoft.com/office/drawing/2014/main" id="{1BAAE94D-CABE-B54A-B469-1154EFE588FB}"/>
              </a:ext>
            </a:extLst>
          </p:cNvPr>
          <p:cNvSpPr/>
          <p:nvPr/>
        </p:nvSpPr>
        <p:spPr>
          <a:xfrm>
            <a:off x="2191029" y="4085903"/>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62" name="TextBox 61">
            <a:extLst>
              <a:ext uri="{FF2B5EF4-FFF2-40B4-BE49-F238E27FC236}">
                <a16:creationId xmlns:a16="http://schemas.microsoft.com/office/drawing/2014/main" id="{51E604AA-8B6E-224C-BAD3-B943F2D3FD5D}"/>
              </a:ext>
            </a:extLst>
          </p:cNvPr>
          <p:cNvSpPr txBox="1"/>
          <p:nvPr/>
        </p:nvSpPr>
        <p:spPr>
          <a:xfrm>
            <a:off x="7008913" y="2768558"/>
            <a:ext cx="1445204" cy="523220"/>
          </a:xfrm>
          <a:prstGeom prst="rect">
            <a:avLst/>
          </a:prstGeom>
          <a:noFill/>
        </p:spPr>
        <p:txBody>
          <a:bodyPr wrap="none" rtlCol="0">
            <a:spAutoFit/>
          </a:bodyPr>
          <a:lstStyle/>
          <a:p>
            <a:r>
              <a:rPr lang="en-US" sz="2800" dirty="0"/>
              <a:t>Target: 3</a:t>
            </a:r>
          </a:p>
        </p:txBody>
      </p:sp>
      <p:cxnSp>
        <p:nvCxnSpPr>
          <p:cNvPr id="52" name="Straight Arrow Connector 51">
            <a:extLst>
              <a:ext uri="{FF2B5EF4-FFF2-40B4-BE49-F238E27FC236}">
                <a16:creationId xmlns:a16="http://schemas.microsoft.com/office/drawing/2014/main" id="{4E72880C-C6CD-D841-8AE6-8DE00B023648}"/>
              </a:ext>
            </a:extLst>
          </p:cNvPr>
          <p:cNvCxnSpPr>
            <a:cxnSpLocks/>
            <a:stCxn id="37" idx="2"/>
            <a:endCxn id="32" idx="0"/>
          </p:cNvCxnSpPr>
          <p:nvPr/>
        </p:nvCxnSpPr>
        <p:spPr>
          <a:xfrm>
            <a:off x="1889113" y="2447542"/>
            <a:ext cx="4170657" cy="1193555"/>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0D2AF62-DF97-E240-A10F-37807884D6AB}"/>
              </a:ext>
            </a:extLst>
          </p:cNvPr>
          <p:cNvCxnSpPr>
            <a:cxnSpLocks/>
            <a:stCxn id="38" idx="2"/>
            <a:endCxn id="48" idx="0"/>
          </p:cNvCxnSpPr>
          <p:nvPr/>
        </p:nvCxnSpPr>
        <p:spPr>
          <a:xfrm>
            <a:off x="2480783" y="2447542"/>
            <a:ext cx="6044542" cy="119025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3" grpId="0" animBg="1"/>
      <p:bldP spid="54" grpId="0" animBg="1"/>
      <p:bldP spid="57" grpId="0" animBg="1"/>
      <p:bldP spid="58" grpId="0" animBg="1"/>
      <p:bldP spid="59" grpId="0" animBg="1"/>
      <p:bldP spid="60"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929D97-2A83-3D4C-8661-9A34EB12F466}"/>
              </a:ext>
            </a:extLst>
          </p:cNvPr>
          <p:cNvSpPr txBox="1"/>
          <p:nvPr/>
        </p:nvSpPr>
        <p:spPr>
          <a:xfrm>
            <a:off x="625787" y="80546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
        <p:nvSpPr>
          <p:cNvPr id="37" name="Rectangle 36">
            <a:extLst>
              <a:ext uri="{FF2B5EF4-FFF2-40B4-BE49-F238E27FC236}">
                <a16:creationId xmlns:a16="http://schemas.microsoft.com/office/drawing/2014/main" id="{AD5F05C7-FE12-F544-A831-F35C2A0F69D8}"/>
              </a:ext>
            </a:extLst>
          </p:cNvPr>
          <p:cNvSpPr/>
          <p:nvPr/>
        </p:nvSpPr>
        <p:spPr>
          <a:xfrm>
            <a:off x="159327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a:t>
            </a:r>
          </a:p>
        </p:txBody>
      </p:sp>
      <p:sp>
        <p:nvSpPr>
          <p:cNvPr id="38" name="Rectangle 37">
            <a:extLst>
              <a:ext uri="{FF2B5EF4-FFF2-40B4-BE49-F238E27FC236}">
                <a16:creationId xmlns:a16="http://schemas.microsoft.com/office/drawing/2014/main" id="{7C14D7D0-B428-DF4A-86A7-535A3909E8E9}"/>
              </a:ext>
            </a:extLst>
          </p:cNvPr>
          <p:cNvSpPr/>
          <p:nvPr/>
        </p:nvSpPr>
        <p:spPr>
          <a:xfrm>
            <a:off x="218494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39" name="Rectangle 38">
            <a:extLst>
              <a:ext uri="{FF2B5EF4-FFF2-40B4-BE49-F238E27FC236}">
                <a16:creationId xmlns:a16="http://schemas.microsoft.com/office/drawing/2014/main" id="{E279F95B-32A5-D747-902C-1BCDC28AA859}"/>
              </a:ext>
            </a:extLst>
          </p:cNvPr>
          <p:cNvSpPr/>
          <p:nvPr/>
        </p:nvSpPr>
        <p:spPr>
          <a:xfrm>
            <a:off x="277661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0" name="Rectangle 39">
            <a:extLst>
              <a:ext uri="{FF2B5EF4-FFF2-40B4-BE49-F238E27FC236}">
                <a16:creationId xmlns:a16="http://schemas.microsoft.com/office/drawing/2014/main" id="{E0411050-53D3-5E45-B0C9-348E65987B2F}"/>
              </a:ext>
            </a:extLst>
          </p:cNvPr>
          <p:cNvSpPr/>
          <p:nvPr/>
        </p:nvSpPr>
        <p:spPr>
          <a:xfrm>
            <a:off x="336828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1" name="Rectangle 40">
            <a:extLst>
              <a:ext uri="{FF2B5EF4-FFF2-40B4-BE49-F238E27FC236}">
                <a16:creationId xmlns:a16="http://schemas.microsoft.com/office/drawing/2014/main" id="{9DE2F0DE-2893-6446-88D2-7812DBB1008B}"/>
              </a:ext>
            </a:extLst>
          </p:cNvPr>
          <p:cNvSpPr/>
          <p:nvPr/>
        </p:nvSpPr>
        <p:spPr>
          <a:xfrm>
            <a:off x="395995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2" name="Rectangle 41">
            <a:extLst>
              <a:ext uri="{FF2B5EF4-FFF2-40B4-BE49-F238E27FC236}">
                <a16:creationId xmlns:a16="http://schemas.microsoft.com/office/drawing/2014/main" id="{18C7F148-40EF-7841-B871-E9EA087BCE17}"/>
              </a:ext>
            </a:extLst>
          </p:cNvPr>
          <p:cNvSpPr/>
          <p:nvPr/>
        </p:nvSpPr>
        <p:spPr>
          <a:xfrm>
            <a:off x="4551628"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43" name="Rectangle 42">
            <a:extLst>
              <a:ext uri="{FF2B5EF4-FFF2-40B4-BE49-F238E27FC236}">
                <a16:creationId xmlns:a16="http://schemas.microsoft.com/office/drawing/2014/main" id="{04F1D486-2C38-D843-9680-0EA3C3B4D442}"/>
              </a:ext>
            </a:extLst>
          </p:cNvPr>
          <p:cNvSpPr/>
          <p:nvPr/>
        </p:nvSpPr>
        <p:spPr>
          <a:xfrm>
            <a:off x="514329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4" name="Rectangle 43">
            <a:extLst>
              <a:ext uri="{FF2B5EF4-FFF2-40B4-BE49-F238E27FC236}">
                <a16:creationId xmlns:a16="http://schemas.microsoft.com/office/drawing/2014/main" id="{C27A25CA-D055-7D46-B16F-7DBA4DABCC27}"/>
              </a:ext>
            </a:extLst>
          </p:cNvPr>
          <p:cNvSpPr/>
          <p:nvPr/>
        </p:nvSpPr>
        <p:spPr>
          <a:xfrm>
            <a:off x="573496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11</a:t>
            </a:r>
          </a:p>
        </p:txBody>
      </p:sp>
      <p:sp>
        <p:nvSpPr>
          <p:cNvPr id="45" name="Rectangle 44">
            <a:extLst>
              <a:ext uri="{FF2B5EF4-FFF2-40B4-BE49-F238E27FC236}">
                <a16:creationId xmlns:a16="http://schemas.microsoft.com/office/drawing/2014/main" id="{E05BBDE6-B809-0041-B12C-92428586C210}"/>
              </a:ext>
            </a:extLst>
          </p:cNvPr>
          <p:cNvSpPr/>
          <p:nvPr/>
        </p:nvSpPr>
        <p:spPr>
          <a:xfrm>
            <a:off x="632663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46" name="Rectangle 45">
            <a:extLst>
              <a:ext uri="{FF2B5EF4-FFF2-40B4-BE49-F238E27FC236}">
                <a16:creationId xmlns:a16="http://schemas.microsoft.com/office/drawing/2014/main" id="{3BB459A6-A628-0746-800E-F6E0AC13850D}"/>
              </a:ext>
            </a:extLst>
          </p:cNvPr>
          <p:cNvSpPr/>
          <p:nvPr/>
        </p:nvSpPr>
        <p:spPr>
          <a:xfrm>
            <a:off x="6918305" y="186483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a:t>
            </a:r>
          </a:p>
        </p:txBody>
      </p:sp>
      <p:sp>
        <p:nvSpPr>
          <p:cNvPr id="12" name="Rectangle 11">
            <a:extLst>
              <a:ext uri="{FF2B5EF4-FFF2-40B4-BE49-F238E27FC236}">
                <a16:creationId xmlns:a16="http://schemas.microsoft.com/office/drawing/2014/main" id="{E94D4851-334A-C640-85D9-A17CA28B1635}"/>
              </a:ext>
            </a:extLst>
          </p:cNvPr>
          <p:cNvSpPr/>
          <p:nvPr/>
        </p:nvSpPr>
        <p:spPr>
          <a:xfrm>
            <a:off x="102731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3" name="Rectangle 12">
            <a:extLst>
              <a:ext uri="{FF2B5EF4-FFF2-40B4-BE49-F238E27FC236}">
                <a16:creationId xmlns:a16="http://schemas.microsoft.com/office/drawing/2014/main" id="{1EF80F50-C284-D74A-994A-0B6A88BDDF84}"/>
              </a:ext>
            </a:extLst>
          </p:cNvPr>
          <p:cNvSpPr/>
          <p:nvPr/>
        </p:nvSpPr>
        <p:spPr>
          <a:xfrm>
            <a:off x="161898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4" name="Rectangle 13">
            <a:extLst>
              <a:ext uri="{FF2B5EF4-FFF2-40B4-BE49-F238E27FC236}">
                <a16:creationId xmlns:a16="http://schemas.microsoft.com/office/drawing/2014/main" id="{F272A0EA-9948-B74D-900C-1843A4041068}"/>
              </a:ext>
            </a:extLst>
          </p:cNvPr>
          <p:cNvSpPr/>
          <p:nvPr/>
        </p:nvSpPr>
        <p:spPr>
          <a:xfrm>
            <a:off x="221065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5" name="Rectangle 14">
            <a:extLst>
              <a:ext uri="{FF2B5EF4-FFF2-40B4-BE49-F238E27FC236}">
                <a16:creationId xmlns:a16="http://schemas.microsoft.com/office/drawing/2014/main" id="{F5143F66-694E-4D4A-B1E8-5102AE7FCCC4}"/>
              </a:ext>
            </a:extLst>
          </p:cNvPr>
          <p:cNvSpPr/>
          <p:nvPr/>
        </p:nvSpPr>
        <p:spPr>
          <a:xfrm>
            <a:off x="280232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6" name="Rectangle 15">
            <a:extLst>
              <a:ext uri="{FF2B5EF4-FFF2-40B4-BE49-F238E27FC236}">
                <a16:creationId xmlns:a16="http://schemas.microsoft.com/office/drawing/2014/main" id="{AC103AFF-CE0D-0444-AA93-6E56DB0451EE}"/>
              </a:ext>
            </a:extLst>
          </p:cNvPr>
          <p:cNvSpPr/>
          <p:nvPr/>
        </p:nvSpPr>
        <p:spPr>
          <a:xfrm>
            <a:off x="339399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7" name="Rectangle 16">
            <a:extLst>
              <a:ext uri="{FF2B5EF4-FFF2-40B4-BE49-F238E27FC236}">
                <a16:creationId xmlns:a16="http://schemas.microsoft.com/office/drawing/2014/main" id="{70C7A288-2F51-A24E-AF1F-88203826086F}"/>
              </a:ext>
            </a:extLst>
          </p:cNvPr>
          <p:cNvSpPr/>
          <p:nvPr/>
        </p:nvSpPr>
        <p:spPr>
          <a:xfrm>
            <a:off x="398566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9803E131-6FD0-B64A-97D0-3C92AE65E2D2}"/>
              </a:ext>
            </a:extLst>
          </p:cNvPr>
          <p:cNvSpPr/>
          <p:nvPr/>
        </p:nvSpPr>
        <p:spPr>
          <a:xfrm>
            <a:off x="457733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0</a:t>
            </a:r>
          </a:p>
        </p:txBody>
      </p:sp>
      <p:sp>
        <p:nvSpPr>
          <p:cNvPr id="19" name="Rectangle 18">
            <a:extLst>
              <a:ext uri="{FF2B5EF4-FFF2-40B4-BE49-F238E27FC236}">
                <a16:creationId xmlns:a16="http://schemas.microsoft.com/office/drawing/2014/main" id="{22A190F3-6D9A-A04E-BDDE-777123776A75}"/>
              </a:ext>
            </a:extLst>
          </p:cNvPr>
          <p:cNvSpPr/>
          <p:nvPr/>
        </p:nvSpPr>
        <p:spPr>
          <a:xfrm>
            <a:off x="516900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E943398-A2A4-B047-8FC0-6CAB467E010D}"/>
              </a:ext>
            </a:extLst>
          </p:cNvPr>
          <p:cNvSpPr/>
          <p:nvPr/>
        </p:nvSpPr>
        <p:spPr>
          <a:xfrm>
            <a:off x="576067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3F6BC445-144F-8C4E-812E-2BEA80EEDE49}"/>
              </a:ext>
            </a:extLst>
          </p:cNvPr>
          <p:cNvSpPr/>
          <p:nvPr/>
        </p:nvSpPr>
        <p:spPr>
          <a:xfrm>
            <a:off x="635234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8D0DE74-D47A-9945-934E-5678F98CA1E0}"/>
              </a:ext>
            </a:extLst>
          </p:cNvPr>
          <p:cNvSpPr/>
          <p:nvPr/>
        </p:nvSpPr>
        <p:spPr>
          <a:xfrm>
            <a:off x="694401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EF20489D-389E-4545-BF8A-F1D6C35CA49E}"/>
              </a:ext>
            </a:extLst>
          </p:cNvPr>
          <p:cNvSpPr/>
          <p:nvPr/>
        </p:nvSpPr>
        <p:spPr>
          <a:xfrm>
            <a:off x="7535684"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TextBox 23">
            <a:extLst>
              <a:ext uri="{FF2B5EF4-FFF2-40B4-BE49-F238E27FC236}">
                <a16:creationId xmlns:a16="http://schemas.microsoft.com/office/drawing/2014/main" id="{938EE085-8AEE-1742-9F39-EF032DA947AC}"/>
              </a:ext>
            </a:extLst>
          </p:cNvPr>
          <p:cNvSpPr txBox="1"/>
          <p:nvPr/>
        </p:nvSpPr>
        <p:spPr>
          <a:xfrm>
            <a:off x="1224534" y="3827579"/>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A975B41-6D1D-104C-83EB-9AD82F74F946}"/>
              </a:ext>
            </a:extLst>
          </p:cNvPr>
          <p:cNvSpPr txBox="1"/>
          <p:nvPr/>
        </p:nvSpPr>
        <p:spPr>
          <a:xfrm>
            <a:off x="1763972" y="3829358"/>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029B3A9B-B284-E748-BB2B-EC5D3C83FE5A}"/>
              </a:ext>
            </a:extLst>
          </p:cNvPr>
          <p:cNvSpPr txBox="1"/>
          <p:nvPr/>
        </p:nvSpPr>
        <p:spPr>
          <a:xfrm>
            <a:off x="2355642" y="3827579"/>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A9E6C1E5-5680-1A48-A19F-E8290140CD31}"/>
              </a:ext>
            </a:extLst>
          </p:cNvPr>
          <p:cNvSpPr txBox="1"/>
          <p:nvPr/>
        </p:nvSpPr>
        <p:spPr>
          <a:xfrm>
            <a:off x="2947312" y="3827579"/>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4818898-1334-784C-B8F7-8330FEF7687F}"/>
              </a:ext>
            </a:extLst>
          </p:cNvPr>
          <p:cNvSpPr txBox="1"/>
          <p:nvPr/>
        </p:nvSpPr>
        <p:spPr>
          <a:xfrm>
            <a:off x="3571213" y="3827579"/>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9281F886-EE8E-3944-B592-AF5946CA723B}"/>
              </a:ext>
            </a:extLst>
          </p:cNvPr>
          <p:cNvSpPr txBox="1"/>
          <p:nvPr/>
        </p:nvSpPr>
        <p:spPr>
          <a:xfrm>
            <a:off x="4110651" y="3829358"/>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D4E88771-1D84-6D4E-95D3-3A9F61C78F2E}"/>
              </a:ext>
            </a:extLst>
          </p:cNvPr>
          <p:cNvSpPr txBox="1"/>
          <p:nvPr/>
        </p:nvSpPr>
        <p:spPr>
          <a:xfrm>
            <a:off x="4702321" y="3827579"/>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A0E3B681-9E4B-834B-97BC-43DCEE705E7B}"/>
              </a:ext>
            </a:extLst>
          </p:cNvPr>
          <p:cNvSpPr txBox="1"/>
          <p:nvPr/>
        </p:nvSpPr>
        <p:spPr>
          <a:xfrm>
            <a:off x="5293991" y="3827579"/>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D9C18E76-AA7A-3841-9DF2-7C6AE45C5C5E}"/>
              </a:ext>
            </a:extLst>
          </p:cNvPr>
          <p:cNvSpPr txBox="1"/>
          <p:nvPr/>
        </p:nvSpPr>
        <p:spPr>
          <a:xfrm>
            <a:off x="5917892" y="3802464"/>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924EF9B1-20D9-DC4D-A9AE-9C8A09991964}"/>
              </a:ext>
            </a:extLst>
          </p:cNvPr>
          <p:cNvSpPr txBox="1"/>
          <p:nvPr/>
        </p:nvSpPr>
        <p:spPr>
          <a:xfrm>
            <a:off x="6509562" y="3802464"/>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4" name="TextBox 33">
            <a:extLst>
              <a:ext uri="{FF2B5EF4-FFF2-40B4-BE49-F238E27FC236}">
                <a16:creationId xmlns:a16="http://schemas.microsoft.com/office/drawing/2014/main" id="{523F943E-4B47-384F-A3FD-96D32A78B89E}"/>
              </a:ext>
            </a:extLst>
          </p:cNvPr>
          <p:cNvSpPr txBox="1"/>
          <p:nvPr/>
        </p:nvSpPr>
        <p:spPr>
          <a:xfrm>
            <a:off x="7017878" y="3799163"/>
            <a:ext cx="694431" cy="400110"/>
          </a:xfrm>
          <a:prstGeom prst="rect">
            <a:avLst/>
          </a:prstGeom>
          <a:noFill/>
        </p:spPr>
        <p:txBody>
          <a:bodyPr wrap="square" rtlCol="0">
            <a:spAutoFit/>
          </a:bodyPr>
          <a:lstStyle/>
          <a:p>
            <a:r>
              <a:rPr lang="en-US" sz="2000" dirty="0">
                <a:solidFill>
                  <a:schemeClr val="bg2">
                    <a:lumMod val="65000"/>
                  </a:schemeClr>
                </a:solidFill>
              </a:rPr>
              <a:t>10</a:t>
            </a:r>
          </a:p>
        </p:txBody>
      </p:sp>
      <p:sp>
        <p:nvSpPr>
          <p:cNvPr id="35" name="TextBox 34">
            <a:extLst>
              <a:ext uri="{FF2B5EF4-FFF2-40B4-BE49-F238E27FC236}">
                <a16:creationId xmlns:a16="http://schemas.microsoft.com/office/drawing/2014/main" id="{183FAA16-8ECC-D640-BEF6-5B4F658F9E2F}"/>
              </a:ext>
            </a:extLst>
          </p:cNvPr>
          <p:cNvSpPr txBox="1"/>
          <p:nvPr/>
        </p:nvSpPr>
        <p:spPr>
          <a:xfrm>
            <a:off x="7649220" y="3799163"/>
            <a:ext cx="539438" cy="400110"/>
          </a:xfrm>
          <a:prstGeom prst="rect">
            <a:avLst/>
          </a:prstGeom>
          <a:noFill/>
        </p:spPr>
        <p:txBody>
          <a:bodyPr wrap="square" rtlCol="0">
            <a:spAutoFit/>
          </a:bodyPr>
          <a:lstStyle/>
          <a:p>
            <a:r>
              <a:rPr lang="en-US" sz="2000" dirty="0">
                <a:solidFill>
                  <a:schemeClr val="bg2">
                    <a:lumMod val="65000"/>
                  </a:schemeClr>
                </a:solidFill>
              </a:rPr>
              <a:t>11</a:t>
            </a:r>
          </a:p>
        </p:txBody>
      </p:sp>
      <p:sp>
        <p:nvSpPr>
          <p:cNvPr id="47" name="Rectangle 46">
            <a:extLst>
              <a:ext uri="{FF2B5EF4-FFF2-40B4-BE49-F238E27FC236}">
                <a16:creationId xmlns:a16="http://schemas.microsoft.com/office/drawing/2014/main" id="{F8DACFA4-31B4-A645-9D3A-FA1E0CBB9C60}"/>
              </a:ext>
            </a:extLst>
          </p:cNvPr>
          <p:cNvSpPr/>
          <p:nvPr/>
        </p:nvSpPr>
        <p:spPr>
          <a:xfrm>
            <a:off x="8134613"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TextBox 47">
            <a:extLst>
              <a:ext uri="{FF2B5EF4-FFF2-40B4-BE49-F238E27FC236}">
                <a16:creationId xmlns:a16="http://schemas.microsoft.com/office/drawing/2014/main" id="{EB27765F-C947-AD4A-89BE-50B16465AB8F}"/>
              </a:ext>
            </a:extLst>
          </p:cNvPr>
          <p:cNvSpPr txBox="1"/>
          <p:nvPr/>
        </p:nvSpPr>
        <p:spPr>
          <a:xfrm>
            <a:off x="8264571" y="3799163"/>
            <a:ext cx="539438" cy="400110"/>
          </a:xfrm>
          <a:prstGeom prst="rect">
            <a:avLst/>
          </a:prstGeom>
          <a:noFill/>
        </p:spPr>
        <p:txBody>
          <a:bodyPr wrap="square" rtlCol="0">
            <a:spAutoFit/>
          </a:bodyPr>
          <a:lstStyle/>
          <a:p>
            <a:r>
              <a:rPr lang="en-US" sz="2000" dirty="0">
                <a:solidFill>
                  <a:schemeClr val="bg2">
                    <a:lumMod val="65000"/>
                  </a:schemeClr>
                </a:solidFill>
              </a:rPr>
              <a:t>12</a:t>
            </a:r>
          </a:p>
        </p:txBody>
      </p:sp>
      <p:sp>
        <p:nvSpPr>
          <p:cNvPr id="49" name="Rectangle 48">
            <a:extLst>
              <a:ext uri="{FF2B5EF4-FFF2-40B4-BE49-F238E27FC236}">
                <a16:creationId xmlns:a16="http://schemas.microsoft.com/office/drawing/2014/main" id="{7B3CDD89-D60A-B84F-AFD8-036B4E497F53}"/>
              </a:ext>
            </a:extLst>
          </p:cNvPr>
          <p:cNvSpPr/>
          <p:nvPr/>
        </p:nvSpPr>
        <p:spPr>
          <a:xfrm>
            <a:off x="5758155"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0" name="Rectangle 49">
            <a:extLst>
              <a:ext uri="{FF2B5EF4-FFF2-40B4-BE49-F238E27FC236}">
                <a16:creationId xmlns:a16="http://schemas.microsoft.com/office/drawing/2014/main" id="{177622E3-5FFC-3F45-AA73-F3C8EFCEF8F1}"/>
              </a:ext>
            </a:extLst>
          </p:cNvPr>
          <p:cNvSpPr/>
          <p:nvPr/>
        </p:nvSpPr>
        <p:spPr>
          <a:xfrm>
            <a:off x="8134613"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1" name="Rectangle 50">
            <a:extLst>
              <a:ext uri="{FF2B5EF4-FFF2-40B4-BE49-F238E27FC236}">
                <a16:creationId xmlns:a16="http://schemas.microsoft.com/office/drawing/2014/main" id="{2E72A5A3-2A5D-A343-9FC6-AB9714AC203A}"/>
              </a:ext>
            </a:extLst>
          </p:cNvPr>
          <p:cNvSpPr/>
          <p:nvPr/>
        </p:nvSpPr>
        <p:spPr>
          <a:xfrm>
            <a:off x="1617767"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3" name="Rectangle 52">
            <a:extLst>
              <a:ext uri="{FF2B5EF4-FFF2-40B4-BE49-F238E27FC236}">
                <a16:creationId xmlns:a16="http://schemas.microsoft.com/office/drawing/2014/main" id="{28E54444-C3F5-DE42-9B6D-22285244D55C}"/>
              </a:ext>
            </a:extLst>
          </p:cNvPr>
          <p:cNvSpPr/>
          <p:nvPr/>
        </p:nvSpPr>
        <p:spPr>
          <a:xfrm>
            <a:off x="5165375"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4" name="Rectangle 53">
            <a:extLst>
              <a:ext uri="{FF2B5EF4-FFF2-40B4-BE49-F238E27FC236}">
                <a16:creationId xmlns:a16="http://schemas.microsoft.com/office/drawing/2014/main" id="{7B935F55-98C0-8F46-BC1E-6F4F149DBD96}"/>
              </a:ext>
            </a:extLst>
          </p:cNvPr>
          <p:cNvSpPr/>
          <p:nvPr/>
        </p:nvSpPr>
        <p:spPr>
          <a:xfrm>
            <a:off x="3986697" y="425960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7" name="Rectangle 56">
            <a:extLst>
              <a:ext uri="{FF2B5EF4-FFF2-40B4-BE49-F238E27FC236}">
                <a16:creationId xmlns:a16="http://schemas.microsoft.com/office/drawing/2014/main" id="{A4AA9673-E799-C642-B8FC-A5DB69EE3D9D}"/>
              </a:ext>
            </a:extLst>
          </p:cNvPr>
          <p:cNvSpPr/>
          <p:nvPr/>
        </p:nvSpPr>
        <p:spPr>
          <a:xfrm>
            <a:off x="6961199" y="425616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8" name="Rectangle 57">
            <a:extLst>
              <a:ext uri="{FF2B5EF4-FFF2-40B4-BE49-F238E27FC236}">
                <a16:creationId xmlns:a16="http://schemas.microsoft.com/office/drawing/2014/main" id="{1BBB24E5-A617-D143-B256-DA52E4F33510}"/>
              </a:ext>
            </a:extLst>
          </p:cNvPr>
          <p:cNvSpPr/>
          <p:nvPr/>
        </p:nvSpPr>
        <p:spPr>
          <a:xfrm>
            <a:off x="2799887" y="425788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9" name="Rectangle 58">
            <a:extLst>
              <a:ext uri="{FF2B5EF4-FFF2-40B4-BE49-F238E27FC236}">
                <a16:creationId xmlns:a16="http://schemas.microsoft.com/office/drawing/2014/main" id="{D8CAAE16-8515-0942-A681-F2FFB795D983}"/>
              </a:ext>
            </a:extLst>
          </p:cNvPr>
          <p:cNvSpPr/>
          <p:nvPr/>
        </p:nvSpPr>
        <p:spPr>
          <a:xfrm>
            <a:off x="7554211" y="425977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60" name="Rectangle 59">
            <a:extLst>
              <a:ext uri="{FF2B5EF4-FFF2-40B4-BE49-F238E27FC236}">
                <a16:creationId xmlns:a16="http://schemas.microsoft.com/office/drawing/2014/main" id="{3A795E5E-80AB-B44C-AF83-0FEC625F7C0D}"/>
              </a:ext>
            </a:extLst>
          </p:cNvPr>
          <p:cNvSpPr/>
          <p:nvPr/>
        </p:nvSpPr>
        <p:spPr>
          <a:xfrm>
            <a:off x="6359603"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61" name="Rectangle 60">
            <a:extLst>
              <a:ext uri="{FF2B5EF4-FFF2-40B4-BE49-F238E27FC236}">
                <a16:creationId xmlns:a16="http://schemas.microsoft.com/office/drawing/2014/main" id="{1BAAE94D-CABE-B54A-B469-1154EFE588FB}"/>
              </a:ext>
            </a:extLst>
          </p:cNvPr>
          <p:cNvSpPr/>
          <p:nvPr/>
        </p:nvSpPr>
        <p:spPr>
          <a:xfrm>
            <a:off x="2199994" y="425623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highlight>
                  <a:srgbClr val="FFFF00"/>
                </a:highlight>
              </a:rPr>
              <a:t>1</a:t>
            </a:r>
          </a:p>
        </p:txBody>
      </p:sp>
      <p:sp>
        <p:nvSpPr>
          <p:cNvPr id="55" name="TextBox 54">
            <a:extLst>
              <a:ext uri="{FF2B5EF4-FFF2-40B4-BE49-F238E27FC236}">
                <a16:creationId xmlns:a16="http://schemas.microsoft.com/office/drawing/2014/main" id="{D22F31B0-1A46-B14C-9F2B-C5CBECFF8E96}"/>
              </a:ext>
            </a:extLst>
          </p:cNvPr>
          <p:cNvSpPr txBox="1"/>
          <p:nvPr/>
        </p:nvSpPr>
        <p:spPr>
          <a:xfrm>
            <a:off x="7008913" y="2768558"/>
            <a:ext cx="1445204" cy="523220"/>
          </a:xfrm>
          <a:prstGeom prst="rect">
            <a:avLst/>
          </a:prstGeom>
          <a:noFill/>
        </p:spPr>
        <p:txBody>
          <a:bodyPr wrap="none" rtlCol="0">
            <a:spAutoFit/>
          </a:bodyPr>
          <a:lstStyle/>
          <a:p>
            <a:r>
              <a:rPr lang="en-US" sz="2800" dirty="0"/>
              <a:t>Target: 3</a:t>
            </a:r>
          </a:p>
        </p:txBody>
      </p:sp>
      <p:cxnSp>
        <p:nvCxnSpPr>
          <p:cNvPr id="3" name="Elbow Connector 2">
            <a:extLst>
              <a:ext uri="{FF2B5EF4-FFF2-40B4-BE49-F238E27FC236}">
                <a16:creationId xmlns:a16="http://schemas.microsoft.com/office/drawing/2014/main" id="{054344AE-F87F-4B47-B201-ED54362F771B}"/>
              </a:ext>
            </a:extLst>
          </p:cNvPr>
          <p:cNvCxnSpPr>
            <a:cxnSpLocks/>
            <a:stCxn id="55" idx="1"/>
            <a:endCxn id="27" idx="0"/>
          </p:cNvCxnSpPr>
          <p:nvPr/>
        </p:nvCxnSpPr>
        <p:spPr>
          <a:xfrm rot="10800000" flipV="1">
            <a:off x="3098155" y="3030167"/>
            <a:ext cx="3910758" cy="797411"/>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7B6C9F6C-38C8-224E-9258-7CCDDC2C8EC6}"/>
              </a:ext>
            </a:extLst>
          </p:cNvPr>
          <p:cNvSpPr txBox="1"/>
          <p:nvPr/>
        </p:nvSpPr>
        <p:spPr>
          <a:xfrm>
            <a:off x="6991760" y="3271302"/>
            <a:ext cx="1445204" cy="523220"/>
          </a:xfrm>
          <a:prstGeom prst="rect">
            <a:avLst/>
          </a:prstGeom>
          <a:noFill/>
        </p:spPr>
        <p:txBody>
          <a:bodyPr wrap="none" rtlCol="0">
            <a:spAutoFit/>
          </a:bodyPr>
          <a:lstStyle/>
          <a:p>
            <a:r>
              <a:rPr lang="en-US" sz="2800" dirty="0"/>
              <a:t>Target: 4</a:t>
            </a:r>
          </a:p>
        </p:txBody>
      </p:sp>
      <p:cxnSp>
        <p:nvCxnSpPr>
          <p:cNvPr id="63" name="Elbow Connector 62">
            <a:extLst>
              <a:ext uri="{FF2B5EF4-FFF2-40B4-BE49-F238E27FC236}">
                <a16:creationId xmlns:a16="http://schemas.microsoft.com/office/drawing/2014/main" id="{D2A10E45-9BA4-4443-9FBA-8B446F49184D}"/>
              </a:ext>
            </a:extLst>
          </p:cNvPr>
          <p:cNvCxnSpPr>
            <a:cxnSpLocks/>
            <a:stCxn id="62" idx="1"/>
            <a:endCxn id="28" idx="0"/>
          </p:cNvCxnSpPr>
          <p:nvPr/>
        </p:nvCxnSpPr>
        <p:spPr>
          <a:xfrm rot="10800000" flipV="1">
            <a:off x="3728468" y="3532911"/>
            <a:ext cx="3263292" cy="294667"/>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34785001-6E0F-F046-967A-4BB80766BA06}"/>
              </a:ext>
            </a:extLst>
          </p:cNvPr>
          <p:cNvSpPr txBox="1"/>
          <p:nvPr/>
        </p:nvSpPr>
        <p:spPr>
          <a:xfrm>
            <a:off x="786448" y="5514529"/>
            <a:ext cx="1155509"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a:t>insert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search</a:t>
            </a:r>
          </a:p>
        </p:txBody>
      </p:sp>
      <p:sp>
        <p:nvSpPr>
          <p:cNvPr id="65" name="Rectangle 64">
            <a:extLst>
              <a:ext uri="{FF2B5EF4-FFF2-40B4-BE49-F238E27FC236}">
                <a16:creationId xmlns:a16="http://schemas.microsoft.com/office/drawing/2014/main" id="{9DAED6B7-5EF2-4E41-90AD-B46C88433A03}"/>
              </a:ext>
            </a:extLst>
          </p:cNvPr>
          <p:cNvSpPr/>
          <p:nvPr/>
        </p:nvSpPr>
        <p:spPr>
          <a:xfrm>
            <a:off x="2183265" y="5514529"/>
            <a:ext cx="595035" cy="369332"/>
          </a:xfrm>
          <a:prstGeom prst="rect">
            <a:avLst/>
          </a:prstGeom>
        </p:spPr>
        <p:txBody>
          <a:bodyPr wrap="none">
            <a:spAutoFit/>
          </a:bodyPr>
          <a:lstStyle/>
          <a:p>
            <a:r>
              <a:rPr lang="en-US" dirty="0">
                <a:solidFill>
                  <a:srgbClr val="FF0000"/>
                </a:solidFill>
              </a:rPr>
              <a:t>O(1)</a:t>
            </a:r>
            <a:endParaRPr lang="en-US" strike="sngStrike" dirty="0">
              <a:solidFill>
                <a:srgbClr val="FF0000"/>
              </a:solidFill>
              <a:highlight>
                <a:srgbClr val="00FF00"/>
              </a:highlight>
            </a:endParaRPr>
          </a:p>
        </p:txBody>
      </p:sp>
      <p:sp>
        <p:nvSpPr>
          <p:cNvPr id="66" name="Rectangle 65">
            <a:extLst>
              <a:ext uri="{FF2B5EF4-FFF2-40B4-BE49-F238E27FC236}">
                <a16:creationId xmlns:a16="http://schemas.microsoft.com/office/drawing/2014/main" id="{0CB2005C-2373-1542-B63E-7B029F42395C}"/>
              </a:ext>
            </a:extLst>
          </p:cNvPr>
          <p:cNvSpPr/>
          <p:nvPr/>
        </p:nvSpPr>
        <p:spPr>
          <a:xfrm>
            <a:off x="2200472" y="6160860"/>
            <a:ext cx="595035" cy="369332"/>
          </a:xfrm>
          <a:prstGeom prst="rect">
            <a:avLst/>
          </a:prstGeom>
        </p:spPr>
        <p:txBody>
          <a:bodyPr wrap="none">
            <a:spAutoFit/>
          </a:bodyPr>
          <a:lstStyle/>
          <a:p>
            <a:r>
              <a:rPr lang="en-US" dirty="0">
                <a:solidFill>
                  <a:srgbClr val="FF0000"/>
                </a:solidFill>
              </a:rPr>
              <a:t>O(1)</a:t>
            </a:r>
          </a:p>
        </p:txBody>
      </p:sp>
    </p:spTree>
    <p:extLst>
      <p:ext uri="{BB962C8B-B14F-4D97-AF65-F5344CB8AC3E}">
        <p14:creationId xmlns:p14="http://schemas.microsoft.com/office/powerpoint/2010/main" val="196138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4002224" y="662323"/>
            <a:ext cx="4193085" cy="512127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3794053" y="2285999"/>
            <a:ext cx="1555894" cy="60960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8711E781-BFAC-6944-80C7-941A55B4A7EC}"/>
              </a:ext>
            </a:extLst>
          </p:cNvPr>
          <p:cNvPicPr>
            <a:picLocks noChangeAspect="1"/>
          </p:cNvPicPr>
          <p:nvPr/>
        </p:nvPicPr>
        <p:blipFill>
          <a:blip r:embed="rId3"/>
          <a:stretch>
            <a:fillRect/>
          </a:stretch>
        </p:blipFill>
        <p:spPr>
          <a:xfrm>
            <a:off x="553800" y="4759814"/>
            <a:ext cx="4013200" cy="1397000"/>
          </a:xfrm>
          <a:prstGeom prst="rect">
            <a:avLst/>
          </a:prstGeom>
          <a:ln>
            <a:noFill/>
          </a:ln>
          <a:effectLst>
            <a:outerShdw blurRad="292100" dist="139700" dir="2700000" algn="tl" rotWithShape="0">
              <a:srgbClr val="333333">
                <a:alpha val="65000"/>
              </a:srgbClr>
            </a:outerShdw>
          </a:effectLst>
        </p:spPr>
      </p:pic>
      <p:sp>
        <p:nvSpPr>
          <p:cNvPr id="10" name="Rounded Rectangle 9">
            <a:extLst>
              <a:ext uri="{FF2B5EF4-FFF2-40B4-BE49-F238E27FC236}">
                <a16:creationId xmlns:a16="http://schemas.microsoft.com/office/drawing/2014/main" id="{B5420B47-952C-9045-AE09-9942BD54E50C}"/>
              </a:ext>
            </a:extLst>
          </p:cNvPr>
          <p:cNvSpPr/>
          <p:nvPr/>
        </p:nvSpPr>
        <p:spPr>
          <a:xfrm>
            <a:off x="844664" y="5040118"/>
            <a:ext cx="1997148" cy="589717"/>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5633842-6A19-654E-8D83-09CFE71A5586}"/>
              </a:ext>
            </a:extLst>
          </p:cNvPr>
          <p:cNvPicPr>
            <a:picLocks noChangeAspect="1"/>
          </p:cNvPicPr>
          <p:nvPr/>
        </p:nvPicPr>
        <p:blipFill>
          <a:blip r:embed="rId4"/>
          <a:stretch>
            <a:fillRect/>
          </a:stretch>
        </p:blipFill>
        <p:spPr>
          <a:xfrm>
            <a:off x="4170181" y="526979"/>
            <a:ext cx="4695268" cy="5629835"/>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48C2EF70-A5A3-2A40-9F75-17CC00EDEB45}"/>
              </a:ext>
            </a:extLst>
          </p:cNvPr>
          <p:cNvCxnSpPr>
            <a:cxnSpLocks/>
            <a:stCxn id="7" idx="2"/>
            <a:endCxn id="10" idx="0"/>
          </p:cNvCxnSpPr>
          <p:nvPr/>
        </p:nvCxnSpPr>
        <p:spPr>
          <a:xfrm flipH="1">
            <a:off x="1843238" y="2895599"/>
            <a:ext cx="2728762" cy="2144519"/>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64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4002224" y="662323"/>
            <a:ext cx="4193085" cy="5121275"/>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3794053" y="2285999"/>
            <a:ext cx="1555894" cy="60960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spTree>
    <p:extLst>
      <p:ext uri="{BB962C8B-B14F-4D97-AF65-F5344CB8AC3E}">
        <p14:creationId xmlns:p14="http://schemas.microsoft.com/office/powerpoint/2010/main" val="41153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CSS143 Computer Programming (II)</a:t>
            </a:r>
          </a:p>
        </p:txBody>
      </p:sp>
    </p:spTree>
    <p:extLst>
      <p:ext uri="{BB962C8B-B14F-4D97-AF65-F5344CB8AC3E}">
        <p14:creationId xmlns:p14="http://schemas.microsoft.com/office/powerpoint/2010/main" val="2194006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a:xfrm>
            <a:off x="671756" y="371511"/>
            <a:ext cx="8183759" cy="991998"/>
          </a:xfrm>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a:xfrm>
            <a:off x="659305" y="1736725"/>
            <a:ext cx="8196210" cy="4015497"/>
          </a:xfrm>
        </p:spPr>
        <p:txBody>
          <a:bodyPr/>
          <a:lstStyle/>
          <a:p>
            <a:r>
              <a:rPr lang="en-US" dirty="0"/>
              <a:t>Book Index</a:t>
            </a:r>
          </a:p>
        </p:txBody>
      </p:sp>
      <p:pic>
        <p:nvPicPr>
          <p:cNvPr id="6" name="Picture 5">
            <a:extLst>
              <a:ext uri="{FF2B5EF4-FFF2-40B4-BE49-F238E27FC236}">
                <a16:creationId xmlns:a16="http://schemas.microsoft.com/office/drawing/2014/main" id="{E59C14AA-D3A5-BE49-9470-517383F97DF0}"/>
              </a:ext>
            </a:extLst>
          </p:cNvPr>
          <p:cNvPicPr>
            <a:picLocks noChangeAspect="1"/>
          </p:cNvPicPr>
          <p:nvPr/>
        </p:nvPicPr>
        <p:blipFill>
          <a:blip r:embed="rId2"/>
          <a:stretch>
            <a:fillRect/>
          </a:stretch>
        </p:blipFill>
        <p:spPr>
          <a:xfrm>
            <a:off x="5674659" y="351516"/>
            <a:ext cx="3363332" cy="4107846"/>
          </a:xfrm>
          <a:prstGeom prst="rect">
            <a:avLst/>
          </a:prstGeom>
          <a:ln>
            <a:noFill/>
          </a:ln>
          <a:effectLst>
            <a:outerShdw blurRad="292100" dist="139700" dir="2700000" algn="tl" rotWithShape="0">
              <a:srgbClr val="333333">
                <a:alpha val="65000"/>
              </a:srgbClr>
            </a:outerShdw>
          </a:effectLst>
        </p:spPr>
      </p:pic>
      <p:sp>
        <p:nvSpPr>
          <p:cNvPr id="7" name="Rounded Rectangle 6">
            <a:extLst>
              <a:ext uri="{FF2B5EF4-FFF2-40B4-BE49-F238E27FC236}">
                <a16:creationId xmlns:a16="http://schemas.microsoft.com/office/drawing/2014/main" id="{C4C8B53B-29F2-FE41-B698-80D9E60F5E80}"/>
              </a:ext>
            </a:extLst>
          </p:cNvPr>
          <p:cNvSpPr/>
          <p:nvPr/>
        </p:nvSpPr>
        <p:spPr>
          <a:xfrm>
            <a:off x="5823166" y="1634532"/>
            <a:ext cx="1248004" cy="47135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92E9F9E-0B0F-5940-A826-19FF77C4AB92}"/>
              </a:ext>
            </a:extLst>
          </p:cNvPr>
          <p:cNvGrpSpPr/>
          <p:nvPr/>
        </p:nvGrpSpPr>
        <p:grpSpPr>
          <a:xfrm>
            <a:off x="2056712" y="2626659"/>
            <a:ext cx="2220540" cy="644788"/>
            <a:chOff x="548201" y="4249271"/>
            <a:chExt cx="2220540" cy="644788"/>
          </a:xfrm>
        </p:grpSpPr>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grpSp>
      <p:sp>
        <p:nvSpPr>
          <p:cNvPr id="8" name="TextBox 7">
            <a:extLst>
              <a:ext uri="{FF2B5EF4-FFF2-40B4-BE49-F238E27FC236}">
                <a16:creationId xmlns:a16="http://schemas.microsoft.com/office/drawing/2014/main" id="{5CF0B667-0627-AA46-BE29-8E1A0559EBFF}"/>
              </a:ext>
            </a:extLst>
          </p:cNvPr>
          <p:cNvSpPr txBox="1"/>
          <p:nvPr/>
        </p:nvSpPr>
        <p:spPr>
          <a:xfrm>
            <a:off x="1987605" y="3459997"/>
            <a:ext cx="2094163" cy="523220"/>
          </a:xfrm>
          <a:prstGeom prst="rect">
            <a:avLst/>
          </a:prstGeom>
          <a:noFill/>
        </p:spPr>
        <p:txBody>
          <a:bodyPr wrap="none" rtlCol="0">
            <a:spAutoFit/>
          </a:bodyPr>
          <a:lstStyle/>
          <a:p>
            <a:r>
              <a:rPr lang="en-US" sz="2800" dirty="0"/>
              <a:t>“recursion” ?</a:t>
            </a:r>
          </a:p>
        </p:txBody>
      </p:sp>
      <p:sp>
        <p:nvSpPr>
          <p:cNvPr id="11" name="TextBox 10">
            <a:extLst>
              <a:ext uri="{FF2B5EF4-FFF2-40B4-BE49-F238E27FC236}">
                <a16:creationId xmlns:a16="http://schemas.microsoft.com/office/drawing/2014/main" id="{51E32777-3F4F-DB4E-9D15-C198DBA37826}"/>
              </a:ext>
            </a:extLst>
          </p:cNvPr>
          <p:cNvSpPr txBox="1"/>
          <p:nvPr/>
        </p:nvSpPr>
        <p:spPr>
          <a:xfrm>
            <a:off x="1968930" y="4137286"/>
            <a:ext cx="2332883" cy="523220"/>
          </a:xfrm>
          <a:prstGeom prst="rect">
            <a:avLst/>
          </a:prstGeom>
          <a:noFill/>
        </p:spPr>
        <p:txBody>
          <a:bodyPr wrap="none" rtlCol="0">
            <a:spAutoFit/>
          </a:bodyPr>
          <a:lstStyle/>
          <a:p>
            <a:r>
              <a:rPr lang="en-US" sz="2800" dirty="0"/>
              <a:t>“binary tree” ?</a:t>
            </a:r>
          </a:p>
        </p:txBody>
      </p:sp>
      <p:sp>
        <p:nvSpPr>
          <p:cNvPr id="14" name="TextBox 13">
            <a:extLst>
              <a:ext uri="{FF2B5EF4-FFF2-40B4-BE49-F238E27FC236}">
                <a16:creationId xmlns:a16="http://schemas.microsoft.com/office/drawing/2014/main" id="{9D6B25BF-0CEF-B54B-B33E-4B9A8B6B8BD5}"/>
              </a:ext>
            </a:extLst>
          </p:cNvPr>
          <p:cNvSpPr txBox="1"/>
          <p:nvPr/>
        </p:nvSpPr>
        <p:spPr>
          <a:xfrm>
            <a:off x="1688821" y="4814575"/>
            <a:ext cx="2956322" cy="523220"/>
          </a:xfrm>
          <a:prstGeom prst="rect">
            <a:avLst/>
          </a:prstGeom>
          <a:noFill/>
        </p:spPr>
        <p:txBody>
          <a:bodyPr wrap="none" rtlCol="0">
            <a:spAutoFit/>
          </a:bodyPr>
          <a:lstStyle/>
          <a:p>
            <a:r>
              <a:rPr lang="en-US" sz="2800" dirty="0"/>
              <a:t>“Pioneer Square” ?</a:t>
            </a:r>
          </a:p>
        </p:txBody>
      </p:sp>
      <p:sp>
        <p:nvSpPr>
          <p:cNvPr id="9" name="TextBox 8">
            <a:extLst>
              <a:ext uri="{FF2B5EF4-FFF2-40B4-BE49-F238E27FC236}">
                <a16:creationId xmlns:a16="http://schemas.microsoft.com/office/drawing/2014/main" id="{7638A8DD-36E5-9649-9D67-53A122FE23BC}"/>
              </a:ext>
            </a:extLst>
          </p:cNvPr>
          <p:cNvSpPr txBox="1"/>
          <p:nvPr/>
        </p:nvSpPr>
        <p:spPr>
          <a:xfrm>
            <a:off x="659305" y="5747825"/>
            <a:ext cx="2447364" cy="369332"/>
          </a:xfrm>
          <a:prstGeom prst="rect">
            <a:avLst/>
          </a:prstGeom>
          <a:noFill/>
        </p:spPr>
        <p:txBody>
          <a:bodyPr wrap="square" rtlCol="0">
            <a:spAutoFit/>
          </a:bodyPr>
          <a:lstStyle/>
          <a:p>
            <a:r>
              <a:rPr lang="en-US" dirty="0">
                <a:highlight>
                  <a:srgbClr val="FFFF00"/>
                </a:highlight>
              </a:rPr>
              <a:t>1. Does topic exist? </a:t>
            </a:r>
          </a:p>
        </p:txBody>
      </p:sp>
      <p:sp>
        <p:nvSpPr>
          <p:cNvPr id="15" name="TextBox 14">
            <a:extLst>
              <a:ext uri="{FF2B5EF4-FFF2-40B4-BE49-F238E27FC236}">
                <a16:creationId xmlns:a16="http://schemas.microsoft.com/office/drawing/2014/main" id="{65E0A729-409E-C945-9399-54ED501D9758}"/>
              </a:ext>
            </a:extLst>
          </p:cNvPr>
          <p:cNvSpPr txBox="1"/>
          <p:nvPr/>
        </p:nvSpPr>
        <p:spPr>
          <a:xfrm>
            <a:off x="659305" y="6117157"/>
            <a:ext cx="4100225" cy="369332"/>
          </a:xfrm>
          <a:prstGeom prst="rect">
            <a:avLst/>
          </a:prstGeom>
          <a:noFill/>
        </p:spPr>
        <p:txBody>
          <a:bodyPr wrap="none" rtlCol="0">
            <a:spAutoFit/>
          </a:bodyPr>
          <a:lstStyle/>
          <a:p>
            <a:r>
              <a:rPr lang="en-US" dirty="0">
                <a:highlight>
                  <a:srgbClr val="FFFF00"/>
                </a:highlight>
              </a:rPr>
              <a:t>2. Where is the topic located in the book?</a:t>
            </a:r>
          </a:p>
        </p:txBody>
      </p:sp>
    </p:spTree>
    <p:extLst>
      <p:ext uri="{BB962C8B-B14F-4D97-AF65-F5344CB8AC3E}">
        <p14:creationId xmlns:p14="http://schemas.microsoft.com/office/powerpoint/2010/main" val="17916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6BE06-47FE-8444-9D06-9F048BCD1C41}"/>
              </a:ext>
            </a:extLst>
          </p:cNvPr>
          <p:cNvSpPr>
            <a:spLocks noGrp="1"/>
          </p:cNvSpPr>
          <p:nvPr>
            <p:ph type="title"/>
          </p:nvPr>
        </p:nvSpPr>
        <p:spPr>
          <a:xfrm>
            <a:off x="671756" y="371511"/>
            <a:ext cx="8183759" cy="991998"/>
          </a:xfrm>
        </p:spPr>
        <p:txBody>
          <a:bodyPr/>
          <a:lstStyle/>
          <a:p>
            <a:r>
              <a:rPr lang="en-US" dirty="0"/>
              <a:t>An Example </a:t>
            </a:r>
          </a:p>
        </p:txBody>
      </p:sp>
      <p:sp>
        <p:nvSpPr>
          <p:cNvPr id="5" name="Text Placeholder 4">
            <a:extLst>
              <a:ext uri="{FF2B5EF4-FFF2-40B4-BE49-F238E27FC236}">
                <a16:creationId xmlns:a16="http://schemas.microsoft.com/office/drawing/2014/main" id="{A209ABF6-B2FB-1A49-B249-022262228A25}"/>
              </a:ext>
            </a:extLst>
          </p:cNvPr>
          <p:cNvSpPr>
            <a:spLocks noGrp="1"/>
          </p:cNvSpPr>
          <p:nvPr>
            <p:ph type="body" sz="quarter" idx="11"/>
          </p:nvPr>
        </p:nvSpPr>
        <p:spPr>
          <a:xfrm>
            <a:off x="659305" y="1736725"/>
            <a:ext cx="8196210" cy="4015497"/>
          </a:xfrm>
        </p:spPr>
        <p:txBody>
          <a:bodyPr/>
          <a:lstStyle/>
          <a:p>
            <a:r>
              <a:rPr lang="en-US" dirty="0"/>
              <a:t>Book Index</a:t>
            </a:r>
          </a:p>
        </p:txBody>
      </p:sp>
      <p:grpSp>
        <p:nvGrpSpPr>
          <p:cNvPr id="4" name="Group 3">
            <a:extLst>
              <a:ext uri="{FF2B5EF4-FFF2-40B4-BE49-F238E27FC236}">
                <a16:creationId xmlns:a16="http://schemas.microsoft.com/office/drawing/2014/main" id="{792E9F9E-0B0F-5940-A826-19FF77C4AB92}"/>
              </a:ext>
            </a:extLst>
          </p:cNvPr>
          <p:cNvGrpSpPr/>
          <p:nvPr/>
        </p:nvGrpSpPr>
        <p:grpSpPr>
          <a:xfrm>
            <a:off x="5788009" y="1085712"/>
            <a:ext cx="2220540" cy="644788"/>
            <a:chOff x="548201" y="4249271"/>
            <a:chExt cx="2220540" cy="644788"/>
          </a:xfrm>
        </p:grpSpPr>
        <p:sp>
          <p:nvSpPr>
            <p:cNvPr id="2" name="TextBox 1">
              <a:extLst>
                <a:ext uri="{FF2B5EF4-FFF2-40B4-BE49-F238E27FC236}">
                  <a16:creationId xmlns:a16="http://schemas.microsoft.com/office/drawing/2014/main" id="{B29A662D-917E-5943-ABFD-64C6D684960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12" name="Rectangle 11">
              <a:extLst>
                <a:ext uri="{FF2B5EF4-FFF2-40B4-BE49-F238E27FC236}">
                  <a16:creationId xmlns:a16="http://schemas.microsoft.com/office/drawing/2014/main" id="{92DC4F3B-2782-8C4B-A37F-40E09C070F5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topic</a:t>
              </a:r>
            </a:p>
          </p:txBody>
        </p:sp>
        <p:sp>
          <p:nvSpPr>
            <p:cNvPr id="13" name="Rectangle 12">
              <a:extLst>
                <a:ext uri="{FF2B5EF4-FFF2-40B4-BE49-F238E27FC236}">
                  <a16:creationId xmlns:a16="http://schemas.microsoft.com/office/drawing/2014/main" id="{A4C0C1E8-ED5F-5041-94CE-EAC192463F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pages</a:t>
              </a:r>
            </a:p>
          </p:txBody>
        </p:sp>
      </p:grpSp>
      <p:sp>
        <p:nvSpPr>
          <p:cNvPr id="19" name="Rectangle 18">
            <a:extLst>
              <a:ext uri="{FF2B5EF4-FFF2-40B4-BE49-F238E27FC236}">
                <a16:creationId xmlns:a16="http://schemas.microsoft.com/office/drawing/2014/main" id="{943F7E7B-5F56-624A-8511-CA0A70B26A93}"/>
              </a:ext>
            </a:extLst>
          </p:cNvPr>
          <p:cNvSpPr/>
          <p:nvPr/>
        </p:nvSpPr>
        <p:spPr>
          <a:xfrm>
            <a:off x="55825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BFAE2B01-D982-8940-883E-2FA0B0011509}"/>
              </a:ext>
            </a:extLst>
          </p:cNvPr>
          <p:cNvSpPr/>
          <p:nvPr/>
        </p:nvSpPr>
        <p:spPr>
          <a:xfrm>
            <a:off x="114992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77E83C26-98B2-6C4B-9F63-1616D07CAA07}"/>
              </a:ext>
            </a:extLst>
          </p:cNvPr>
          <p:cNvSpPr/>
          <p:nvPr/>
        </p:nvSpPr>
        <p:spPr>
          <a:xfrm>
            <a:off x="174159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86B09CCE-A2EE-B74B-80F4-5DFA282014EE}"/>
              </a:ext>
            </a:extLst>
          </p:cNvPr>
          <p:cNvSpPr/>
          <p:nvPr/>
        </p:nvSpPr>
        <p:spPr>
          <a:xfrm>
            <a:off x="233326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3" name="Rectangle 22">
            <a:extLst>
              <a:ext uri="{FF2B5EF4-FFF2-40B4-BE49-F238E27FC236}">
                <a16:creationId xmlns:a16="http://schemas.microsoft.com/office/drawing/2014/main" id="{D8DC1A53-B9BA-084B-B324-06BCF2697FDE}"/>
              </a:ext>
            </a:extLst>
          </p:cNvPr>
          <p:cNvSpPr/>
          <p:nvPr/>
        </p:nvSpPr>
        <p:spPr>
          <a:xfrm>
            <a:off x="292493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9CD0FFB8-CF21-F942-871D-30E858ABEDBD}"/>
              </a:ext>
            </a:extLst>
          </p:cNvPr>
          <p:cNvSpPr/>
          <p:nvPr/>
        </p:nvSpPr>
        <p:spPr>
          <a:xfrm>
            <a:off x="351660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04C77F63-7A2A-2F46-BC1E-BDFC6B6F5739}"/>
              </a:ext>
            </a:extLst>
          </p:cNvPr>
          <p:cNvSpPr/>
          <p:nvPr/>
        </p:nvSpPr>
        <p:spPr>
          <a:xfrm>
            <a:off x="410827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24E371E0-5412-D846-8D00-27E623303473}"/>
              </a:ext>
            </a:extLst>
          </p:cNvPr>
          <p:cNvSpPr/>
          <p:nvPr/>
        </p:nvSpPr>
        <p:spPr>
          <a:xfrm>
            <a:off x="469994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F6FDA023-C94E-5445-AA26-58594DECF6F2}"/>
              </a:ext>
            </a:extLst>
          </p:cNvPr>
          <p:cNvSpPr/>
          <p:nvPr/>
        </p:nvSpPr>
        <p:spPr>
          <a:xfrm>
            <a:off x="529161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C94524B2-9740-1649-9AA2-A890F5824FC2}"/>
              </a:ext>
            </a:extLst>
          </p:cNvPr>
          <p:cNvSpPr/>
          <p:nvPr/>
        </p:nvSpPr>
        <p:spPr>
          <a:xfrm>
            <a:off x="588328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29" name="Rectangle 28">
            <a:extLst>
              <a:ext uri="{FF2B5EF4-FFF2-40B4-BE49-F238E27FC236}">
                <a16:creationId xmlns:a16="http://schemas.microsoft.com/office/drawing/2014/main" id="{45E0272C-909C-064C-ACDF-E7A4EFF64DDB}"/>
              </a:ext>
            </a:extLst>
          </p:cNvPr>
          <p:cNvSpPr/>
          <p:nvPr/>
        </p:nvSpPr>
        <p:spPr>
          <a:xfrm>
            <a:off x="647495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C7BA5FB9-3923-D347-8E6C-0E1398846E8D}"/>
              </a:ext>
            </a:extLst>
          </p:cNvPr>
          <p:cNvSpPr/>
          <p:nvPr/>
        </p:nvSpPr>
        <p:spPr>
          <a:xfrm>
            <a:off x="7066622"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3" name="Rectangle 42">
            <a:extLst>
              <a:ext uri="{FF2B5EF4-FFF2-40B4-BE49-F238E27FC236}">
                <a16:creationId xmlns:a16="http://schemas.microsoft.com/office/drawing/2014/main" id="{B91B9CA2-3F34-3745-A980-E9FBCBFDF15B}"/>
              </a:ext>
            </a:extLst>
          </p:cNvPr>
          <p:cNvSpPr/>
          <p:nvPr/>
        </p:nvSpPr>
        <p:spPr>
          <a:xfrm>
            <a:off x="7665551"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5" name="Rectangle 44">
            <a:extLst>
              <a:ext uri="{FF2B5EF4-FFF2-40B4-BE49-F238E27FC236}">
                <a16:creationId xmlns:a16="http://schemas.microsoft.com/office/drawing/2014/main" id="{D55A8BA1-4C85-B14F-B54E-0036D3DC6A56}"/>
              </a:ext>
            </a:extLst>
          </p:cNvPr>
          <p:cNvSpPr/>
          <p:nvPr/>
        </p:nvSpPr>
        <p:spPr>
          <a:xfrm>
            <a:off x="5289093"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6" name="Rectangle 45">
            <a:extLst>
              <a:ext uri="{FF2B5EF4-FFF2-40B4-BE49-F238E27FC236}">
                <a16:creationId xmlns:a16="http://schemas.microsoft.com/office/drawing/2014/main" id="{3844D5F7-9AE8-C543-8738-0AF9EA637D32}"/>
              </a:ext>
            </a:extLst>
          </p:cNvPr>
          <p:cNvSpPr/>
          <p:nvPr/>
        </p:nvSpPr>
        <p:spPr>
          <a:xfrm>
            <a:off x="7665551"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7" name="Rectangle 46">
            <a:extLst>
              <a:ext uri="{FF2B5EF4-FFF2-40B4-BE49-F238E27FC236}">
                <a16:creationId xmlns:a16="http://schemas.microsoft.com/office/drawing/2014/main" id="{87C23673-B11D-E84E-BC29-2F79360FE9FC}"/>
              </a:ext>
            </a:extLst>
          </p:cNvPr>
          <p:cNvSpPr/>
          <p:nvPr/>
        </p:nvSpPr>
        <p:spPr>
          <a:xfrm>
            <a:off x="1148705"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8" name="Rectangle 47">
            <a:extLst>
              <a:ext uri="{FF2B5EF4-FFF2-40B4-BE49-F238E27FC236}">
                <a16:creationId xmlns:a16="http://schemas.microsoft.com/office/drawing/2014/main" id="{C2595AA8-C95A-D248-AECF-1149711699DF}"/>
              </a:ext>
            </a:extLst>
          </p:cNvPr>
          <p:cNvSpPr/>
          <p:nvPr/>
        </p:nvSpPr>
        <p:spPr>
          <a:xfrm>
            <a:off x="4696313"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49" name="Rectangle 48">
            <a:extLst>
              <a:ext uri="{FF2B5EF4-FFF2-40B4-BE49-F238E27FC236}">
                <a16:creationId xmlns:a16="http://schemas.microsoft.com/office/drawing/2014/main" id="{E5A5A7E9-D312-8649-826E-6028E25D7587}"/>
              </a:ext>
            </a:extLst>
          </p:cNvPr>
          <p:cNvSpPr/>
          <p:nvPr/>
        </p:nvSpPr>
        <p:spPr>
          <a:xfrm>
            <a:off x="3517635" y="520555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0" name="Rectangle 49">
            <a:extLst>
              <a:ext uri="{FF2B5EF4-FFF2-40B4-BE49-F238E27FC236}">
                <a16:creationId xmlns:a16="http://schemas.microsoft.com/office/drawing/2014/main" id="{66305DA7-D214-274F-83F0-7CA976582396}"/>
              </a:ext>
            </a:extLst>
          </p:cNvPr>
          <p:cNvSpPr/>
          <p:nvPr/>
        </p:nvSpPr>
        <p:spPr>
          <a:xfrm>
            <a:off x="6492137" y="520211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1" name="Rectangle 50">
            <a:extLst>
              <a:ext uri="{FF2B5EF4-FFF2-40B4-BE49-F238E27FC236}">
                <a16:creationId xmlns:a16="http://schemas.microsoft.com/office/drawing/2014/main" id="{209ADABD-A18E-C742-8E65-064BEC100AEA}"/>
              </a:ext>
            </a:extLst>
          </p:cNvPr>
          <p:cNvSpPr/>
          <p:nvPr/>
        </p:nvSpPr>
        <p:spPr>
          <a:xfrm>
            <a:off x="2330825" y="520383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2" name="Rectangle 51">
            <a:extLst>
              <a:ext uri="{FF2B5EF4-FFF2-40B4-BE49-F238E27FC236}">
                <a16:creationId xmlns:a16="http://schemas.microsoft.com/office/drawing/2014/main" id="{36D41FC5-2EF1-A04E-84C2-BCA301E78B41}"/>
              </a:ext>
            </a:extLst>
          </p:cNvPr>
          <p:cNvSpPr/>
          <p:nvPr/>
        </p:nvSpPr>
        <p:spPr>
          <a:xfrm>
            <a:off x="7085149" y="5205724"/>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3" name="Rectangle 52">
            <a:extLst>
              <a:ext uri="{FF2B5EF4-FFF2-40B4-BE49-F238E27FC236}">
                <a16:creationId xmlns:a16="http://schemas.microsoft.com/office/drawing/2014/main" id="{0A0CD80E-CFEE-634C-9069-D74BBA91AA1B}"/>
              </a:ext>
            </a:extLst>
          </p:cNvPr>
          <p:cNvSpPr/>
          <p:nvPr/>
        </p:nvSpPr>
        <p:spPr>
          <a:xfrm>
            <a:off x="5890541"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schemeClr val="tx1"/>
              </a:solidFill>
            </a:endParaRPr>
          </a:p>
        </p:txBody>
      </p:sp>
      <p:sp>
        <p:nvSpPr>
          <p:cNvPr id="54" name="Rectangle 53">
            <a:extLst>
              <a:ext uri="{FF2B5EF4-FFF2-40B4-BE49-F238E27FC236}">
                <a16:creationId xmlns:a16="http://schemas.microsoft.com/office/drawing/2014/main" id="{3E4D7C86-A949-4547-B151-9AFA0AA3D1D4}"/>
              </a:ext>
            </a:extLst>
          </p:cNvPr>
          <p:cNvSpPr/>
          <p:nvPr/>
        </p:nvSpPr>
        <p:spPr>
          <a:xfrm>
            <a:off x="1730932" y="5202185"/>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47</a:t>
            </a:r>
          </a:p>
        </p:txBody>
      </p:sp>
      <p:sp>
        <p:nvSpPr>
          <p:cNvPr id="56" name="TextBox 55">
            <a:extLst>
              <a:ext uri="{FF2B5EF4-FFF2-40B4-BE49-F238E27FC236}">
                <a16:creationId xmlns:a16="http://schemas.microsoft.com/office/drawing/2014/main" id="{85142129-F136-D544-9BE3-45B1E22FA30F}"/>
              </a:ext>
            </a:extLst>
          </p:cNvPr>
          <p:cNvSpPr txBox="1"/>
          <p:nvPr/>
        </p:nvSpPr>
        <p:spPr>
          <a:xfrm>
            <a:off x="1724443" y="3081675"/>
            <a:ext cx="2656496" cy="523220"/>
          </a:xfrm>
          <a:prstGeom prst="rect">
            <a:avLst/>
          </a:prstGeom>
          <a:noFill/>
        </p:spPr>
        <p:txBody>
          <a:bodyPr wrap="none" rtlCol="0">
            <a:spAutoFit/>
          </a:bodyPr>
          <a:lstStyle/>
          <a:p>
            <a:r>
              <a:rPr lang="en-US" sz="2800" dirty="0"/>
              <a:t>topic “recursion”</a:t>
            </a:r>
            <a:endParaRPr lang="en-US" sz="2800" dirty="0">
              <a:highlight>
                <a:srgbClr val="FFFF00"/>
              </a:highlight>
            </a:endParaRPr>
          </a:p>
        </p:txBody>
      </p:sp>
      <p:cxnSp>
        <p:nvCxnSpPr>
          <p:cNvPr id="59" name="Elbow Connector 58">
            <a:extLst>
              <a:ext uri="{FF2B5EF4-FFF2-40B4-BE49-F238E27FC236}">
                <a16:creationId xmlns:a16="http://schemas.microsoft.com/office/drawing/2014/main" id="{E92B4049-9823-E54D-BB64-F5EAEAF025E6}"/>
              </a:ext>
            </a:extLst>
          </p:cNvPr>
          <p:cNvCxnSpPr>
            <a:cxnSpLocks/>
            <a:stCxn id="56" idx="2"/>
            <a:endCxn id="9" idx="0"/>
          </p:cNvCxnSpPr>
          <p:nvPr/>
        </p:nvCxnSpPr>
        <p:spPr>
          <a:xfrm rot="5400000">
            <a:off x="1937435" y="3704891"/>
            <a:ext cx="1215253" cy="1015261"/>
          </a:xfrm>
          <a:prstGeom prst="bentConnector3">
            <a:avLst>
              <a:gd name="adj1" fmla="val 50000"/>
            </a:avLst>
          </a:prstGeom>
          <a:ln>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B36B6064-0E65-0040-A24A-FE3724DADF43}"/>
              </a:ext>
            </a:extLst>
          </p:cNvPr>
          <p:cNvGrpSpPr/>
          <p:nvPr/>
        </p:nvGrpSpPr>
        <p:grpSpPr>
          <a:xfrm>
            <a:off x="5788009" y="1080501"/>
            <a:ext cx="2220540" cy="644788"/>
            <a:chOff x="548201" y="4249271"/>
            <a:chExt cx="2220540" cy="644788"/>
          </a:xfrm>
        </p:grpSpPr>
        <p:sp>
          <p:nvSpPr>
            <p:cNvPr id="62" name="TextBox 61">
              <a:extLst>
                <a:ext uri="{FF2B5EF4-FFF2-40B4-BE49-F238E27FC236}">
                  <a16:creationId xmlns:a16="http://schemas.microsoft.com/office/drawing/2014/main" id="{6EF4AB48-E930-9F49-A558-78354209A4FC}"/>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3" name="Rectangle 62">
              <a:extLst>
                <a:ext uri="{FF2B5EF4-FFF2-40B4-BE49-F238E27FC236}">
                  <a16:creationId xmlns:a16="http://schemas.microsoft.com/office/drawing/2014/main" id="{2780E038-6193-3E4D-BB22-098CCCC6A6FA}"/>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key</a:t>
              </a:r>
            </a:p>
          </p:txBody>
        </p:sp>
        <p:sp>
          <p:nvSpPr>
            <p:cNvPr id="64" name="Rectangle 63">
              <a:extLst>
                <a:ext uri="{FF2B5EF4-FFF2-40B4-BE49-F238E27FC236}">
                  <a16:creationId xmlns:a16="http://schemas.microsoft.com/office/drawing/2014/main" id="{765EE260-33AD-554A-B142-DEEBF2EBC360}"/>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0000"/>
                  </a:solidFill>
                </a:rPr>
                <a:t>value</a:t>
              </a:r>
            </a:p>
          </p:txBody>
        </p:sp>
      </p:grpSp>
      <p:sp>
        <p:nvSpPr>
          <p:cNvPr id="9" name="Rectangle 8">
            <a:extLst>
              <a:ext uri="{FF2B5EF4-FFF2-40B4-BE49-F238E27FC236}">
                <a16:creationId xmlns:a16="http://schemas.microsoft.com/office/drawing/2014/main" id="{3403F55F-8FCD-B54C-B51A-85BA696A54E1}"/>
              </a:ext>
            </a:extLst>
          </p:cNvPr>
          <p:cNvSpPr/>
          <p:nvPr/>
        </p:nvSpPr>
        <p:spPr>
          <a:xfrm>
            <a:off x="1507765" y="4820148"/>
            <a:ext cx="1059329" cy="369332"/>
          </a:xfrm>
          <a:prstGeom prst="rect">
            <a:avLst/>
          </a:prstGeom>
        </p:spPr>
        <p:txBody>
          <a:bodyPr wrap="none">
            <a:spAutoFit/>
          </a:bodyPr>
          <a:lstStyle/>
          <a:p>
            <a:r>
              <a:rPr lang="en-US" dirty="0"/>
              <a:t>recursion</a:t>
            </a:r>
          </a:p>
        </p:txBody>
      </p:sp>
      <p:sp>
        <p:nvSpPr>
          <p:cNvPr id="60" name="Rectangle 59">
            <a:extLst>
              <a:ext uri="{FF2B5EF4-FFF2-40B4-BE49-F238E27FC236}">
                <a16:creationId xmlns:a16="http://schemas.microsoft.com/office/drawing/2014/main" id="{26205929-1414-654B-9338-54329A0C4DB3}"/>
              </a:ext>
            </a:extLst>
          </p:cNvPr>
          <p:cNvSpPr/>
          <p:nvPr/>
        </p:nvSpPr>
        <p:spPr>
          <a:xfrm>
            <a:off x="3585134" y="4820148"/>
            <a:ext cx="454612" cy="369332"/>
          </a:xfrm>
          <a:prstGeom prst="rect">
            <a:avLst/>
          </a:prstGeom>
        </p:spPr>
        <p:txBody>
          <a:bodyPr wrap="none">
            <a:spAutoFit/>
          </a:bodyPr>
          <a:lstStyle/>
          <a:p>
            <a:r>
              <a:rPr lang="en-US" dirty="0"/>
              <a:t>list</a:t>
            </a:r>
          </a:p>
        </p:txBody>
      </p:sp>
      <p:sp>
        <p:nvSpPr>
          <p:cNvPr id="65" name="Rectangle 64">
            <a:extLst>
              <a:ext uri="{FF2B5EF4-FFF2-40B4-BE49-F238E27FC236}">
                <a16:creationId xmlns:a16="http://schemas.microsoft.com/office/drawing/2014/main" id="{9C6DED67-BCD9-C845-886B-6BF501A93272}"/>
              </a:ext>
            </a:extLst>
          </p:cNvPr>
          <p:cNvSpPr/>
          <p:nvPr/>
        </p:nvSpPr>
        <p:spPr>
          <a:xfrm>
            <a:off x="5245901" y="4834503"/>
            <a:ext cx="569580" cy="369332"/>
          </a:xfrm>
          <a:prstGeom prst="rect">
            <a:avLst/>
          </a:prstGeom>
        </p:spPr>
        <p:txBody>
          <a:bodyPr wrap="none">
            <a:spAutoFit/>
          </a:bodyPr>
          <a:lstStyle/>
          <a:p>
            <a:r>
              <a:rPr lang="en-US" dirty="0"/>
              <a:t>tree</a:t>
            </a:r>
          </a:p>
        </p:txBody>
      </p:sp>
      <p:sp>
        <p:nvSpPr>
          <p:cNvPr id="6" name="TextBox 5">
            <a:extLst>
              <a:ext uri="{FF2B5EF4-FFF2-40B4-BE49-F238E27FC236}">
                <a16:creationId xmlns:a16="http://schemas.microsoft.com/office/drawing/2014/main" id="{9E6801E7-48AA-D745-A533-5ECB81A950B1}"/>
              </a:ext>
            </a:extLst>
          </p:cNvPr>
          <p:cNvSpPr txBox="1"/>
          <p:nvPr/>
        </p:nvSpPr>
        <p:spPr>
          <a:xfrm>
            <a:off x="123933" y="6433443"/>
            <a:ext cx="5174237" cy="369332"/>
          </a:xfrm>
          <a:prstGeom prst="rect">
            <a:avLst/>
          </a:prstGeom>
          <a:noFill/>
        </p:spPr>
        <p:txBody>
          <a:bodyPr wrap="none" rtlCol="0">
            <a:spAutoFit/>
          </a:bodyPr>
          <a:lstStyle/>
          <a:p>
            <a:r>
              <a:rPr lang="en-US" i="1" dirty="0"/>
              <a:t>Also how database indexing works. See </a:t>
            </a:r>
            <a:r>
              <a:rPr lang="en-US" i="1" dirty="0">
                <a:hlinkClick r:id="rId2"/>
              </a:rPr>
              <a:t>this</a:t>
            </a:r>
            <a:r>
              <a:rPr lang="en-US" i="1" dirty="0"/>
              <a:t> for more.</a:t>
            </a:r>
          </a:p>
        </p:txBody>
      </p:sp>
      <p:sp>
        <p:nvSpPr>
          <p:cNvPr id="7" name="TextBox 6">
            <a:extLst>
              <a:ext uri="{FF2B5EF4-FFF2-40B4-BE49-F238E27FC236}">
                <a16:creationId xmlns:a16="http://schemas.microsoft.com/office/drawing/2014/main" id="{9F7E5623-0756-3044-AFFE-57DC03EDCE05}"/>
              </a:ext>
            </a:extLst>
          </p:cNvPr>
          <p:cNvSpPr txBox="1"/>
          <p:nvPr/>
        </p:nvSpPr>
        <p:spPr>
          <a:xfrm>
            <a:off x="5961605" y="2134581"/>
            <a:ext cx="1728678" cy="369332"/>
          </a:xfrm>
          <a:prstGeom prst="rect">
            <a:avLst/>
          </a:prstGeom>
          <a:noFill/>
        </p:spPr>
        <p:txBody>
          <a:bodyPr wrap="none" rtlCol="0">
            <a:spAutoFit/>
          </a:bodyPr>
          <a:lstStyle/>
          <a:p>
            <a:r>
              <a:rPr lang="en-US" dirty="0"/>
              <a:t>Key = “keyword”</a:t>
            </a:r>
          </a:p>
        </p:txBody>
      </p:sp>
    </p:spTree>
    <p:extLst>
      <p:ext uri="{BB962C8B-B14F-4D97-AF65-F5344CB8AC3E}">
        <p14:creationId xmlns:p14="http://schemas.microsoft.com/office/powerpoint/2010/main" val="35433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dissolve">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nodeType="clickEffect">
                                  <p:stCondLst>
                                    <p:cond delay="0"/>
                                  </p:stCondLst>
                                  <p:childTnLst>
                                    <p:animEffect transition="out" filter="dissolv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dissolve">
                                      <p:cBhvr>
                                        <p:cTn id="19" dur="1000"/>
                                        <p:tgtEl>
                                          <p:spTgt spid="6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A Search Problem</a:t>
            </a:r>
          </a:p>
        </p:txBody>
      </p:sp>
      <p:sp>
        <p:nvSpPr>
          <p:cNvPr id="5" name="Text Placeholder 4">
            <a:extLst>
              <a:ext uri="{FF2B5EF4-FFF2-40B4-BE49-F238E27FC236}">
                <a16:creationId xmlns:a16="http://schemas.microsoft.com/office/drawing/2014/main" id="{617A3D4F-E68A-CD4D-8A9A-2BFCB92A3377}"/>
              </a:ext>
            </a:extLst>
          </p:cNvPr>
          <p:cNvSpPr>
            <a:spLocks noGrp="1"/>
          </p:cNvSpPr>
          <p:nvPr>
            <p:ph type="body" sz="quarter" idx="11"/>
          </p:nvPr>
        </p:nvSpPr>
        <p:spPr>
          <a:xfrm>
            <a:off x="457868" y="1587886"/>
            <a:ext cx="8013779" cy="802446"/>
          </a:xfrm>
        </p:spPr>
        <p:txBody>
          <a:bodyPr/>
          <a:lstStyle/>
          <a:p>
            <a:r>
              <a:rPr lang="en-US" dirty="0"/>
              <a:t>Given a key, find the value from a set of key-value pairs</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5592993" y="2784212"/>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5592993" y="3470187"/>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5592994" y="4165996"/>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5592994" y="4820407"/>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1" name="Rectangle 70">
            <a:extLst>
              <a:ext uri="{FF2B5EF4-FFF2-40B4-BE49-F238E27FC236}">
                <a16:creationId xmlns:a16="http://schemas.microsoft.com/office/drawing/2014/main" id="{764C2098-BCEA-AB40-936B-BB5AE7A21E7A}"/>
              </a:ext>
            </a:extLst>
          </p:cNvPr>
          <p:cNvSpPr/>
          <p:nvPr/>
        </p:nvSpPr>
        <p:spPr>
          <a:xfrm>
            <a:off x="2125267" y="3636702"/>
            <a:ext cx="938911" cy="523220"/>
          </a:xfrm>
          <a:prstGeom prst="rect">
            <a:avLst/>
          </a:prstGeom>
        </p:spPr>
        <p:txBody>
          <a:bodyPr wrap="none">
            <a:spAutoFit/>
          </a:bodyPr>
          <a:lstStyle/>
          <a:p>
            <a:r>
              <a:rPr lang="en-US" sz="2800" dirty="0"/>
              <a:t>Key x</a:t>
            </a:r>
          </a:p>
        </p:txBody>
      </p:sp>
      <p:grpSp>
        <p:nvGrpSpPr>
          <p:cNvPr id="2" name="Group 1">
            <a:extLst>
              <a:ext uri="{FF2B5EF4-FFF2-40B4-BE49-F238E27FC236}">
                <a16:creationId xmlns:a16="http://schemas.microsoft.com/office/drawing/2014/main" id="{F55DA476-4476-3248-974B-3B4651CFC070}"/>
              </a:ext>
            </a:extLst>
          </p:cNvPr>
          <p:cNvGrpSpPr/>
          <p:nvPr/>
        </p:nvGrpSpPr>
        <p:grpSpPr>
          <a:xfrm>
            <a:off x="5158789" y="2968878"/>
            <a:ext cx="360996" cy="2384129"/>
            <a:chOff x="4022237" y="2773798"/>
            <a:chExt cx="360996" cy="2384129"/>
          </a:xfrm>
        </p:grpSpPr>
        <p:sp>
          <p:nvSpPr>
            <p:cNvPr id="74" name="TextBox 73">
              <a:extLst>
                <a:ext uri="{FF2B5EF4-FFF2-40B4-BE49-F238E27FC236}">
                  <a16:creationId xmlns:a16="http://schemas.microsoft.com/office/drawing/2014/main" id="{ACC69F63-FDBA-214B-9F13-8C48F582B915}"/>
                </a:ext>
              </a:extLst>
            </p:cNvPr>
            <p:cNvSpPr txBox="1"/>
            <p:nvPr/>
          </p:nvSpPr>
          <p:spPr>
            <a:xfrm>
              <a:off x="4031641" y="277379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75" name="TextBox 74">
              <a:extLst>
                <a:ext uri="{FF2B5EF4-FFF2-40B4-BE49-F238E27FC236}">
                  <a16:creationId xmlns:a16="http://schemas.microsoft.com/office/drawing/2014/main" id="{67AA9E1F-D064-CB42-AF88-D0F5DFFA678D}"/>
                </a:ext>
              </a:extLst>
            </p:cNvPr>
            <p:cNvSpPr txBox="1"/>
            <p:nvPr/>
          </p:nvSpPr>
          <p:spPr>
            <a:xfrm>
              <a:off x="4022237" y="34597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76" name="TextBox 75">
              <a:extLst>
                <a:ext uri="{FF2B5EF4-FFF2-40B4-BE49-F238E27FC236}">
                  <a16:creationId xmlns:a16="http://schemas.microsoft.com/office/drawing/2014/main" id="{41AB2E0A-19A2-CE41-8A80-CF4764CAE91E}"/>
                </a:ext>
              </a:extLst>
            </p:cNvPr>
            <p:cNvSpPr txBox="1"/>
            <p:nvPr/>
          </p:nvSpPr>
          <p:spPr>
            <a:xfrm>
              <a:off x="4022237" y="408425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4022237" y="4757817"/>
              <a:ext cx="349776" cy="400110"/>
            </a:xfrm>
            <a:prstGeom prst="rect">
              <a:avLst/>
            </a:prstGeom>
            <a:noFill/>
          </p:spPr>
          <p:txBody>
            <a:bodyPr wrap="none" rtlCol="0">
              <a:spAutoFit/>
            </a:bodyPr>
            <a:lstStyle/>
            <a:p>
              <a:r>
                <a:rPr lang="en-US" sz="2000" dirty="0">
                  <a:solidFill>
                    <a:schemeClr val="bg2">
                      <a:lumMod val="65000"/>
                    </a:schemeClr>
                  </a:solidFill>
                </a:rPr>
                <a:t>N</a:t>
              </a:r>
            </a:p>
          </p:txBody>
        </p:sp>
      </p:grpSp>
      <p:cxnSp>
        <p:nvCxnSpPr>
          <p:cNvPr id="80" name="Straight Arrow Connector 79">
            <a:extLst>
              <a:ext uri="{FF2B5EF4-FFF2-40B4-BE49-F238E27FC236}">
                <a16:creationId xmlns:a16="http://schemas.microsoft.com/office/drawing/2014/main" id="{16D14EF0-16E1-DF45-8B86-AF45F7F4BBFB}"/>
              </a:ext>
            </a:extLst>
          </p:cNvPr>
          <p:cNvCxnSpPr/>
          <p:nvPr/>
        </p:nvCxnSpPr>
        <p:spPr>
          <a:xfrm>
            <a:off x="3149742" y="4042433"/>
            <a:ext cx="1479177" cy="1670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6A438C4E-A6F8-EE4E-9BE3-4A5B9657BCF6}"/>
              </a:ext>
            </a:extLst>
          </p:cNvPr>
          <p:cNvSpPr/>
          <p:nvPr/>
        </p:nvSpPr>
        <p:spPr>
          <a:xfrm>
            <a:off x="3298734" y="3664699"/>
            <a:ext cx="1260089" cy="369332"/>
          </a:xfrm>
          <a:prstGeom prst="rect">
            <a:avLst/>
          </a:prstGeom>
        </p:spPr>
        <p:txBody>
          <a:bodyPr wrap="none">
            <a:spAutoFit/>
          </a:bodyPr>
          <a:lstStyle/>
          <a:p>
            <a:r>
              <a:rPr lang="en-US" dirty="0">
                <a:solidFill>
                  <a:srgbClr val="FF0000"/>
                </a:solidFill>
              </a:rPr>
              <a:t>O(1) search</a:t>
            </a:r>
            <a:endParaRPr lang="en-US" strike="sngStrike" dirty="0">
              <a:solidFill>
                <a:srgbClr val="FF0000"/>
              </a:solidFill>
              <a:highlight>
                <a:srgbClr val="00FF00"/>
              </a:highlight>
            </a:endParaRPr>
          </a:p>
        </p:txBody>
      </p:sp>
      <p:sp>
        <p:nvSpPr>
          <p:cNvPr id="29" name="Rectangle 28">
            <a:extLst>
              <a:ext uri="{FF2B5EF4-FFF2-40B4-BE49-F238E27FC236}">
                <a16:creationId xmlns:a16="http://schemas.microsoft.com/office/drawing/2014/main" id="{340D8BE6-9A19-EC4F-A36D-6897335D1CAD}"/>
              </a:ext>
            </a:extLst>
          </p:cNvPr>
          <p:cNvSpPr/>
          <p:nvPr/>
        </p:nvSpPr>
        <p:spPr>
          <a:xfrm>
            <a:off x="102577" y="3719205"/>
            <a:ext cx="938911" cy="523220"/>
          </a:xfrm>
          <a:prstGeom prst="rect">
            <a:avLst/>
          </a:prstGeom>
        </p:spPr>
        <p:txBody>
          <a:bodyPr wrap="square">
            <a:spAutoFit/>
          </a:bodyPr>
          <a:lstStyle/>
          <a:p>
            <a:r>
              <a:rPr lang="en-US" sz="2800" dirty="0"/>
              <a:t>Key x</a:t>
            </a:r>
          </a:p>
        </p:txBody>
      </p:sp>
      <p:cxnSp>
        <p:nvCxnSpPr>
          <p:cNvPr id="30" name="Straight Arrow Connector 29">
            <a:extLst>
              <a:ext uri="{FF2B5EF4-FFF2-40B4-BE49-F238E27FC236}">
                <a16:creationId xmlns:a16="http://schemas.microsoft.com/office/drawing/2014/main" id="{F52E1D98-25B6-9D47-B227-F4CA798D0613}"/>
              </a:ext>
            </a:extLst>
          </p:cNvPr>
          <p:cNvCxnSpPr>
            <a:cxnSpLocks/>
            <a:endCxn id="71" idx="2"/>
          </p:cNvCxnSpPr>
          <p:nvPr/>
        </p:nvCxnSpPr>
        <p:spPr>
          <a:xfrm>
            <a:off x="1127052" y="4124936"/>
            <a:ext cx="1467671" cy="34986"/>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3C2F3E35-04EE-754B-878F-678559D4B974}"/>
              </a:ext>
            </a:extLst>
          </p:cNvPr>
          <p:cNvSpPr/>
          <p:nvPr/>
        </p:nvSpPr>
        <p:spPr>
          <a:xfrm>
            <a:off x="1276044" y="3747202"/>
            <a:ext cx="1567780" cy="369332"/>
          </a:xfrm>
          <a:prstGeom prst="rect">
            <a:avLst/>
          </a:prstGeom>
        </p:spPr>
        <p:txBody>
          <a:bodyPr wrap="square">
            <a:spAutoFit/>
          </a:bodyPr>
          <a:lstStyle/>
          <a:p>
            <a:r>
              <a:rPr lang="en-US" dirty="0">
                <a:solidFill>
                  <a:srgbClr val="FF0000"/>
                </a:solidFill>
              </a:rPr>
              <a:t>hash function</a:t>
            </a:r>
            <a:endParaRPr lang="en-US" strike="sngStrike" dirty="0">
              <a:solidFill>
                <a:srgbClr val="FF0000"/>
              </a:solidFill>
              <a:highlight>
                <a:srgbClr val="00FF00"/>
              </a:highlight>
            </a:endParaRPr>
          </a:p>
        </p:txBody>
      </p:sp>
      <p:sp>
        <p:nvSpPr>
          <p:cNvPr id="33" name="Rectangle 32">
            <a:extLst>
              <a:ext uri="{FF2B5EF4-FFF2-40B4-BE49-F238E27FC236}">
                <a16:creationId xmlns:a16="http://schemas.microsoft.com/office/drawing/2014/main" id="{7B87F886-AD09-2544-A0D0-7A8F60224CA5}"/>
              </a:ext>
            </a:extLst>
          </p:cNvPr>
          <p:cNvSpPr/>
          <p:nvPr/>
        </p:nvSpPr>
        <p:spPr>
          <a:xfrm>
            <a:off x="2704296" y="3810902"/>
            <a:ext cx="1591702" cy="461665"/>
          </a:xfrm>
          <a:prstGeom prst="rect">
            <a:avLst/>
          </a:prstGeom>
        </p:spPr>
        <p:txBody>
          <a:bodyPr wrap="square">
            <a:spAutoFit/>
          </a:bodyPr>
          <a:lstStyle/>
          <a:p>
            <a:r>
              <a:rPr lang="en-US" sz="2400" dirty="0"/>
              <a:t>array index</a:t>
            </a:r>
          </a:p>
        </p:txBody>
      </p:sp>
      <p:cxnSp>
        <p:nvCxnSpPr>
          <p:cNvPr id="34" name="Straight Arrow Connector 33">
            <a:extLst>
              <a:ext uri="{FF2B5EF4-FFF2-40B4-BE49-F238E27FC236}">
                <a16:creationId xmlns:a16="http://schemas.microsoft.com/office/drawing/2014/main" id="{599BDACE-AF25-4B4E-8F8C-E561E9731F72}"/>
              </a:ext>
            </a:extLst>
          </p:cNvPr>
          <p:cNvCxnSpPr>
            <a:cxnSpLocks/>
            <a:stCxn id="33" idx="3"/>
          </p:cNvCxnSpPr>
          <p:nvPr/>
        </p:nvCxnSpPr>
        <p:spPr>
          <a:xfrm>
            <a:off x="4295998" y="4041735"/>
            <a:ext cx="862791" cy="13228"/>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A99E9A22-A3C4-E442-AA1E-8A94D28F5389}"/>
              </a:ext>
            </a:extLst>
          </p:cNvPr>
          <p:cNvSpPr/>
          <p:nvPr/>
        </p:nvSpPr>
        <p:spPr>
          <a:xfrm>
            <a:off x="4147957" y="3751038"/>
            <a:ext cx="1020408" cy="307777"/>
          </a:xfrm>
          <a:prstGeom prst="rect">
            <a:avLst/>
          </a:prstGeom>
        </p:spPr>
        <p:txBody>
          <a:bodyPr wrap="none">
            <a:spAutoFit/>
          </a:bodyPr>
          <a:lstStyle/>
          <a:p>
            <a:r>
              <a:rPr lang="en-US" sz="1400" dirty="0">
                <a:solidFill>
                  <a:srgbClr val="FF0000"/>
                </a:solidFill>
              </a:rPr>
              <a:t>O(1) search</a:t>
            </a:r>
            <a:endParaRPr lang="en-US" sz="1400" strike="sngStrike" dirty="0">
              <a:solidFill>
                <a:srgbClr val="FF0000"/>
              </a:solidFill>
              <a:highlight>
                <a:srgbClr val="00FF00"/>
              </a:highlight>
            </a:endParaRPr>
          </a:p>
        </p:txBody>
      </p:sp>
      <p:sp>
        <p:nvSpPr>
          <p:cNvPr id="10" name="TextBox 9">
            <a:extLst>
              <a:ext uri="{FF2B5EF4-FFF2-40B4-BE49-F238E27FC236}">
                <a16:creationId xmlns:a16="http://schemas.microsoft.com/office/drawing/2014/main" id="{53E288C2-F238-AC43-B2A4-8904B9518986}"/>
              </a:ext>
            </a:extLst>
          </p:cNvPr>
          <p:cNvSpPr txBox="1"/>
          <p:nvPr/>
        </p:nvSpPr>
        <p:spPr>
          <a:xfrm>
            <a:off x="2785145" y="45132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082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82" grpId="0"/>
      <p:bldP spid="82" grpId="1"/>
      <p:bldP spid="29" grpId="0"/>
      <p:bldP spid="31" grpId="0"/>
      <p:bldP spid="3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A Search Problem</a:t>
            </a:r>
          </a:p>
        </p:txBody>
      </p:sp>
      <p:sp>
        <p:nvSpPr>
          <p:cNvPr id="5" name="Text Placeholder 4">
            <a:extLst>
              <a:ext uri="{FF2B5EF4-FFF2-40B4-BE49-F238E27FC236}">
                <a16:creationId xmlns:a16="http://schemas.microsoft.com/office/drawing/2014/main" id="{617A3D4F-E68A-CD4D-8A9A-2BFCB92A3377}"/>
              </a:ext>
            </a:extLst>
          </p:cNvPr>
          <p:cNvSpPr>
            <a:spLocks noGrp="1"/>
          </p:cNvSpPr>
          <p:nvPr>
            <p:ph type="body" sz="quarter" idx="11"/>
          </p:nvPr>
        </p:nvSpPr>
        <p:spPr>
          <a:xfrm>
            <a:off x="457869" y="1587885"/>
            <a:ext cx="8397646" cy="4015497"/>
          </a:xfrm>
        </p:spPr>
        <p:txBody>
          <a:bodyPr/>
          <a:lstStyle/>
          <a:p>
            <a:r>
              <a:rPr lang="en-US" dirty="0"/>
              <a:t>Given a key, find the value from a set of key-value pairs</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4456441" y="2589132"/>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4456441" y="3275107"/>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4456442" y="3970916"/>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4456442" y="4625327"/>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1" name="Rectangle 70">
            <a:extLst>
              <a:ext uri="{FF2B5EF4-FFF2-40B4-BE49-F238E27FC236}">
                <a16:creationId xmlns:a16="http://schemas.microsoft.com/office/drawing/2014/main" id="{764C2098-BCEA-AB40-936B-BB5AE7A21E7A}"/>
              </a:ext>
            </a:extLst>
          </p:cNvPr>
          <p:cNvSpPr/>
          <p:nvPr/>
        </p:nvSpPr>
        <p:spPr>
          <a:xfrm>
            <a:off x="1057835" y="4061938"/>
            <a:ext cx="938911" cy="523220"/>
          </a:xfrm>
          <a:prstGeom prst="rect">
            <a:avLst/>
          </a:prstGeom>
        </p:spPr>
        <p:txBody>
          <a:bodyPr wrap="none">
            <a:spAutoFit/>
          </a:bodyPr>
          <a:lstStyle/>
          <a:p>
            <a:r>
              <a:rPr lang="en-US" sz="2800" dirty="0"/>
              <a:t>Key x</a:t>
            </a:r>
          </a:p>
        </p:txBody>
      </p:sp>
      <p:sp>
        <p:nvSpPr>
          <p:cNvPr id="74" name="TextBox 73">
            <a:extLst>
              <a:ext uri="{FF2B5EF4-FFF2-40B4-BE49-F238E27FC236}">
                <a16:creationId xmlns:a16="http://schemas.microsoft.com/office/drawing/2014/main" id="{ACC69F63-FDBA-214B-9F13-8C48F582B915}"/>
              </a:ext>
            </a:extLst>
          </p:cNvPr>
          <p:cNvSpPr txBox="1"/>
          <p:nvPr/>
        </p:nvSpPr>
        <p:spPr>
          <a:xfrm>
            <a:off x="4049571" y="277379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75" name="TextBox 74">
            <a:extLst>
              <a:ext uri="{FF2B5EF4-FFF2-40B4-BE49-F238E27FC236}">
                <a16:creationId xmlns:a16="http://schemas.microsoft.com/office/drawing/2014/main" id="{67AA9E1F-D064-CB42-AF88-D0F5DFFA678D}"/>
              </a:ext>
            </a:extLst>
          </p:cNvPr>
          <p:cNvSpPr txBox="1"/>
          <p:nvPr/>
        </p:nvSpPr>
        <p:spPr>
          <a:xfrm>
            <a:off x="4022237" y="34597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76" name="TextBox 75">
            <a:extLst>
              <a:ext uri="{FF2B5EF4-FFF2-40B4-BE49-F238E27FC236}">
                <a16:creationId xmlns:a16="http://schemas.microsoft.com/office/drawing/2014/main" id="{41AB2E0A-19A2-CE41-8A80-CF4764CAE91E}"/>
              </a:ext>
            </a:extLst>
          </p:cNvPr>
          <p:cNvSpPr txBox="1"/>
          <p:nvPr/>
        </p:nvSpPr>
        <p:spPr>
          <a:xfrm>
            <a:off x="4022237" y="408425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4022237" y="4757817"/>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80" name="Straight Arrow Connector 79">
            <a:extLst>
              <a:ext uri="{FF2B5EF4-FFF2-40B4-BE49-F238E27FC236}">
                <a16:creationId xmlns:a16="http://schemas.microsoft.com/office/drawing/2014/main" id="{16D14EF0-16E1-DF45-8B86-AF45F7F4BBFB}"/>
              </a:ext>
            </a:extLst>
          </p:cNvPr>
          <p:cNvCxnSpPr/>
          <p:nvPr/>
        </p:nvCxnSpPr>
        <p:spPr>
          <a:xfrm>
            <a:off x="2082310" y="4467669"/>
            <a:ext cx="1479177" cy="1670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6A438C4E-A6F8-EE4E-9BE3-4A5B9657BCF6}"/>
              </a:ext>
            </a:extLst>
          </p:cNvPr>
          <p:cNvSpPr/>
          <p:nvPr/>
        </p:nvSpPr>
        <p:spPr>
          <a:xfrm>
            <a:off x="2231302" y="4089935"/>
            <a:ext cx="1260089" cy="369332"/>
          </a:xfrm>
          <a:prstGeom prst="rect">
            <a:avLst/>
          </a:prstGeom>
        </p:spPr>
        <p:txBody>
          <a:bodyPr wrap="none">
            <a:spAutoFit/>
          </a:bodyPr>
          <a:lstStyle/>
          <a:p>
            <a:r>
              <a:rPr lang="en-US" dirty="0">
                <a:solidFill>
                  <a:srgbClr val="FF0000"/>
                </a:solidFill>
              </a:rPr>
              <a:t>O(1) search</a:t>
            </a:r>
            <a:endParaRPr lang="en-US" strike="sngStrike" dirty="0">
              <a:solidFill>
                <a:srgbClr val="FF0000"/>
              </a:solidFill>
              <a:highlight>
                <a:srgbClr val="00FF00"/>
              </a:highlight>
            </a:endParaRPr>
          </a:p>
        </p:txBody>
      </p:sp>
      <p:sp>
        <p:nvSpPr>
          <p:cNvPr id="83" name="TextBox 82">
            <a:extLst>
              <a:ext uri="{FF2B5EF4-FFF2-40B4-BE49-F238E27FC236}">
                <a16:creationId xmlns:a16="http://schemas.microsoft.com/office/drawing/2014/main" id="{CF38C3FD-940F-2B43-9214-CABA83390B1C}"/>
              </a:ext>
            </a:extLst>
          </p:cNvPr>
          <p:cNvSpPr txBox="1"/>
          <p:nvPr/>
        </p:nvSpPr>
        <p:spPr>
          <a:xfrm>
            <a:off x="1638949" y="4957872"/>
            <a:ext cx="1850186" cy="523220"/>
          </a:xfrm>
          <a:prstGeom prst="rect">
            <a:avLst/>
          </a:prstGeom>
          <a:noFill/>
        </p:spPr>
        <p:txBody>
          <a:bodyPr wrap="none" rtlCol="0">
            <a:spAutoFit/>
          </a:bodyPr>
          <a:lstStyle/>
          <a:p>
            <a:r>
              <a:rPr lang="en-US" sz="2800" dirty="0">
                <a:highlight>
                  <a:srgbClr val="FFFF00"/>
                </a:highlight>
                <a:latin typeface="Apple Chancery" panose="03020702040506060504" pitchFamily="66" charset="-79"/>
                <a:cs typeface="Apple Chancery" panose="03020702040506060504" pitchFamily="66" charset="-79"/>
              </a:rPr>
              <a:t>Dictionary</a:t>
            </a:r>
            <a:endParaRPr lang="en-US" dirty="0">
              <a:highlight>
                <a:srgbClr val="FFFF00"/>
              </a:highlight>
              <a:latin typeface="Apple Chancery" panose="03020702040506060504" pitchFamily="66" charset="-79"/>
              <a:cs typeface="Apple Chancery" panose="03020702040506060504" pitchFamily="66" charset="-79"/>
            </a:endParaRPr>
          </a:p>
        </p:txBody>
      </p:sp>
      <p:sp>
        <p:nvSpPr>
          <p:cNvPr id="28" name="TextBox 27">
            <a:extLst>
              <a:ext uri="{FF2B5EF4-FFF2-40B4-BE49-F238E27FC236}">
                <a16:creationId xmlns:a16="http://schemas.microsoft.com/office/drawing/2014/main" id="{CDF9DC91-9067-D340-AE91-CE2B70C2851E}"/>
              </a:ext>
            </a:extLst>
          </p:cNvPr>
          <p:cNvSpPr txBox="1"/>
          <p:nvPr/>
        </p:nvSpPr>
        <p:spPr>
          <a:xfrm>
            <a:off x="1959079" y="4934635"/>
            <a:ext cx="1058303" cy="523220"/>
          </a:xfrm>
          <a:prstGeom prst="rect">
            <a:avLst/>
          </a:prstGeom>
          <a:noFill/>
        </p:spPr>
        <p:txBody>
          <a:bodyPr wrap="none" rtlCol="0">
            <a:spAutoFit/>
          </a:bodyPr>
          <a:lstStyle/>
          <a:p>
            <a:r>
              <a:rPr lang="en-US" sz="2800" dirty="0">
                <a:highlight>
                  <a:srgbClr val="FFFF00"/>
                </a:highlight>
                <a:latin typeface="Apple Chancery" panose="03020702040506060504" pitchFamily="66" charset="-79"/>
                <a:cs typeface="Apple Chancery" panose="03020702040506060504" pitchFamily="66" charset="-79"/>
              </a:rPr>
              <a:t>google</a:t>
            </a:r>
            <a:endParaRPr lang="en-US" dirty="0">
              <a:highlight>
                <a:srgbClr val="FFFF00"/>
              </a:highlight>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420665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dissolve">
                                      <p:cBhvr>
                                        <p:cTn id="11" dur="1000"/>
                                        <p:tgtEl>
                                          <p:spTgt spid="28"/>
                                        </p:tgtEl>
                                      </p:cBhvr>
                                    </p:animEffect>
                                  </p:childTnLst>
                                </p:cTn>
                              </p:par>
                              <p:par>
                                <p:cTn id="12" presetID="9" presetClass="exit" presetSubtype="0" fill="hold" grpId="1" nodeType="withEffect">
                                  <p:stCondLst>
                                    <p:cond delay="0"/>
                                  </p:stCondLst>
                                  <p:childTnLst>
                                    <p:animEffect transition="out" filter="dissolve">
                                      <p:cBhvr>
                                        <p:cTn id="13" dur="500"/>
                                        <p:tgtEl>
                                          <p:spTgt spid="83"/>
                                        </p:tgtEl>
                                      </p:cBhvr>
                                    </p:animEffect>
                                    <p:set>
                                      <p:cBhvr>
                                        <p:cTn id="14"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3" grpId="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p:txBody>
          <a:bodyPr/>
          <a:lstStyle/>
          <a:p>
            <a:r>
              <a:rPr lang="en-US" dirty="0"/>
              <a:t>Node</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4" name="Group 3">
            <a:extLst>
              <a:ext uri="{FF2B5EF4-FFF2-40B4-BE49-F238E27FC236}">
                <a16:creationId xmlns:a16="http://schemas.microsoft.com/office/drawing/2014/main" id="{99AE3B61-DDF4-294A-9F64-D301F506D00A}"/>
              </a:ext>
            </a:extLst>
          </p:cNvPr>
          <p:cNvGrpSpPr/>
          <p:nvPr/>
        </p:nvGrpSpPr>
        <p:grpSpPr>
          <a:xfrm>
            <a:off x="5752150" y="1013587"/>
            <a:ext cx="2593991" cy="644788"/>
            <a:chOff x="548201" y="4249271"/>
            <a:chExt cx="2220540" cy="644788"/>
          </a:xfrm>
        </p:grpSpPr>
        <p:sp>
          <p:nvSpPr>
            <p:cNvPr id="5" name="TextBox 4">
              <a:extLst>
                <a:ext uri="{FF2B5EF4-FFF2-40B4-BE49-F238E27FC236}">
                  <a16:creationId xmlns:a16="http://schemas.microsoft.com/office/drawing/2014/main" id="{1B50865F-9E52-6C42-8688-A9F3226362D9}"/>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3396F828-3BC7-FB44-89B0-E66775F96F3B}"/>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 x </a:t>
              </a:r>
            </a:p>
          </p:txBody>
        </p:sp>
        <p:sp>
          <p:nvSpPr>
            <p:cNvPr id="7" name="Rectangle 6">
              <a:extLst>
                <a:ext uri="{FF2B5EF4-FFF2-40B4-BE49-F238E27FC236}">
                  <a16:creationId xmlns:a16="http://schemas.microsoft.com/office/drawing/2014/main" id="{B998F9E1-DF38-DD4E-98E0-0D4BE9818C1A}"/>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 x</a:t>
              </a:r>
            </a:p>
          </p:txBody>
        </p:sp>
      </p:grpSp>
      <p:pic>
        <p:nvPicPr>
          <p:cNvPr id="8" name="Picture 7">
            <a:extLst>
              <a:ext uri="{FF2B5EF4-FFF2-40B4-BE49-F238E27FC236}">
                <a16:creationId xmlns:a16="http://schemas.microsoft.com/office/drawing/2014/main" id="{42359C05-A8C9-EC4E-B421-4E65184CF187}"/>
              </a:ext>
            </a:extLst>
          </p:cNvPr>
          <p:cNvPicPr>
            <a:picLocks noChangeAspect="1"/>
          </p:cNvPicPr>
          <p:nvPr/>
        </p:nvPicPr>
        <p:blipFill>
          <a:blip r:embed="rId2"/>
          <a:stretch>
            <a:fillRect/>
          </a:stretch>
        </p:blipFill>
        <p:spPr>
          <a:xfrm>
            <a:off x="1662009" y="2590800"/>
            <a:ext cx="5514238" cy="33796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211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521572"/>
            <a:ext cx="8196210" cy="4015497"/>
          </a:xfrm>
        </p:spPr>
        <p:txBody>
          <a:bodyPr/>
          <a:lstStyle/>
          <a:p>
            <a:r>
              <a:rPr lang="en-US" dirty="0"/>
              <a:t>Interface</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5" name="Group 24">
            <a:extLst>
              <a:ext uri="{FF2B5EF4-FFF2-40B4-BE49-F238E27FC236}">
                <a16:creationId xmlns:a16="http://schemas.microsoft.com/office/drawing/2014/main" id="{81F90CCD-9B94-5241-B255-73EF3FC392B5}"/>
              </a:ext>
            </a:extLst>
          </p:cNvPr>
          <p:cNvGrpSpPr/>
          <p:nvPr/>
        </p:nvGrpSpPr>
        <p:grpSpPr>
          <a:xfrm>
            <a:off x="6818354" y="203841"/>
            <a:ext cx="1653890" cy="1611120"/>
            <a:chOff x="6115123" y="297355"/>
            <a:chExt cx="2593992" cy="2680983"/>
          </a:xfrm>
        </p:grpSpPr>
        <p:grpSp>
          <p:nvGrpSpPr>
            <p:cNvPr id="5" name="Group 4">
              <a:extLst>
                <a:ext uri="{FF2B5EF4-FFF2-40B4-BE49-F238E27FC236}">
                  <a16:creationId xmlns:a16="http://schemas.microsoft.com/office/drawing/2014/main" id="{0F9221BA-6043-124C-B8D2-F036FD4F7A1D}"/>
                </a:ext>
              </a:extLst>
            </p:cNvPr>
            <p:cNvGrpSpPr/>
            <p:nvPr/>
          </p:nvGrpSpPr>
          <p:grpSpPr>
            <a:xfrm>
              <a:off x="6115123" y="297355"/>
              <a:ext cx="2593991" cy="644788"/>
              <a:chOff x="548201" y="4249271"/>
              <a:chExt cx="2220540" cy="644788"/>
            </a:xfrm>
          </p:grpSpPr>
          <p:sp>
            <p:nvSpPr>
              <p:cNvPr id="6" name="TextBox 5">
                <a:extLst>
                  <a:ext uri="{FF2B5EF4-FFF2-40B4-BE49-F238E27FC236}">
                    <a16:creationId xmlns:a16="http://schemas.microsoft.com/office/drawing/2014/main" id="{D0ECC74C-8649-C448-AE8B-DAF3CE302740}"/>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7" name="Rectangle 6">
                <a:extLst>
                  <a:ext uri="{FF2B5EF4-FFF2-40B4-BE49-F238E27FC236}">
                    <a16:creationId xmlns:a16="http://schemas.microsoft.com/office/drawing/2014/main" id="{E29BC0E8-EA32-5243-B818-FB0EB26F15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Key1 </a:t>
                </a:r>
              </a:p>
            </p:txBody>
          </p:sp>
          <p:sp>
            <p:nvSpPr>
              <p:cNvPr id="8" name="Rectangle 7">
                <a:extLst>
                  <a:ext uri="{FF2B5EF4-FFF2-40B4-BE49-F238E27FC236}">
                    <a16:creationId xmlns:a16="http://schemas.microsoft.com/office/drawing/2014/main" id="{4A821857-6963-0A49-9972-C29154EA55F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value1</a:t>
                </a:r>
              </a:p>
            </p:txBody>
          </p:sp>
        </p:grpSp>
        <p:grpSp>
          <p:nvGrpSpPr>
            <p:cNvPr id="9" name="Group 8">
              <a:extLst>
                <a:ext uri="{FF2B5EF4-FFF2-40B4-BE49-F238E27FC236}">
                  <a16:creationId xmlns:a16="http://schemas.microsoft.com/office/drawing/2014/main" id="{1B31228D-A515-9046-AAC2-5F837355315F}"/>
                </a:ext>
              </a:extLst>
            </p:cNvPr>
            <p:cNvGrpSpPr/>
            <p:nvPr/>
          </p:nvGrpSpPr>
          <p:grpSpPr>
            <a:xfrm>
              <a:off x="6115123" y="983330"/>
              <a:ext cx="2593991" cy="644788"/>
              <a:chOff x="548201" y="4249271"/>
              <a:chExt cx="2220540" cy="644788"/>
            </a:xfrm>
          </p:grpSpPr>
          <p:sp>
            <p:nvSpPr>
              <p:cNvPr id="10" name="TextBox 9">
                <a:extLst>
                  <a:ext uri="{FF2B5EF4-FFF2-40B4-BE49-F238E27FC236}">
                    <a16:creationId xmlns:a16="http://schemas.microsoft.com/office/drawing/2014/main" id="{962F5DA7-9FAF-B949-82FD-F7C9711959E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1" name="Rectangle 10">
                <a:extLst>
                  <a:ext uri="{FF2B5EF4-FFF2-40B4-BE49-F238E27FC236}">
                    <a16:creationId xmlns:a16="http://schemas.microsoft.com/office/drawing/2014/main" id="{F92A1881-0EAE-7349-9104-01CD6EB136A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Key2 </a:t>
                </a:r>
              </a:p>
            </p:txBody>
          </p:sp>
          <p:sp>
            <p:nvSpPr>
              <p:cNvPr id="12" name="Rectangle 11">
                <a:extLst>
                  <a:ext uri="{FF2B5EF4-FFF2-40B4-BE49-F238E27FC236}">
                    <a16:creationId xmlns:a16="http://schemas.microsoft.com/office/drawing/2014/main" id="{54F9F8E8-55C2-8F46-A6F0-A46865153351}"/>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value2</a:t>
                </a:r>
              </a:p>
            </p:txBody>
          </p:sp>
        </p:grpSp>
        <p:grpSp>
          <p:nvGrpSpPr>
            <p:cNvPr id="13" name="Group 12">
              <a:extLst>
                <a:ext uri="{FF2B5EF4-FFF2-40B4-BE49-F238E27FC236}">
                  <a16:creationId xmlns:a16="http://schemas.microsoft.com/office/drawing/2014/main" id="{6ACA6F0F-C433-8644-A856-F308F2A20E3E}"/>
                </a:ext>
              </a:extLst>
            </p:cNvPr>
            <p:cNvGrpSpPr/>
            <p:nvPr/>
          </p:nvGrpSpPr>
          <p:grpSpPr>
            <a:xfrm>
              <a:off x="6115124" y="1679139"/>
              <a:ext cx="2593991" cy="644788"/>
              <a:chOff x="548201" y="4249271"/>
              <a:chExt cx="2220540" cy="644788"/>
            </a:xfrm>
          </p:grpSpPr>
          <p:sp>
            <p:nvSpPr>
              <p:cNvPr id="14" name="TextBox 13">
                <a:extLst>
                  <a:ext uri="{FF2B5EF4-FFF2-40B4-BE49-F238E27FC236}">
                    <a16:creationId xmlns:a16="http://schemas.microsoft.com/office/drawing/2014/main" id="{190B85F7-02C2-F14D-A97D-E3FC524CF35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5" name="Rectangle 14">
                <a:extLst>
                  <a:ext uri="{FF2B5EF4-FFF2-40B4-BE49-F238E27FC236}">
                    <a16:creationId xmlns:a16="http://schemas.microsoft.com/office/drawing/2014/main" id="{08FFFB54-8705-9745-88E2-B54ADCFED81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 </a:t>
                </a:r>
              </a:p>
            </p:txBody>
          </p:sp>
          <p:sp>
            <p:nvSpPr>
              <p:cNvPr id="16" name="Rectangle 15">
                <a:extLst>
                  <a:ext uri="{FF2B5EF4-FFF2-40B4-BE49-F238E27FC236}">
                    <a16:creationId xmlns:a16="http://schemas.microsoft.com/office/drawing/2014/main" id="{C49B0E04-E0D5-2B4C-8E8D-22E63D7DD6A2}"/>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t>
                </a:r>
              </a:p>
            </p:txBody>
          </p:sp>
        </p:grpSp>
        <p:grpSp>
          <p:nvGrpSpPr>
            <p:cNvPr id="17" name="Group 16">
              <a:extLst>
                <a:ext uri="{FF2B5EF4-FFF2-40B4-BE49-F238E27FC236}">
                  <a16:creationId xmlns:a16="http://schemas.microsoft.com/office/drawing/2014/main" id="{E72B693E-DBC2-344A-8825-6C5D0E203D05}"/>
                </a:ext>
              </a:extLst>
            </p:cNvPr>
            <p:cNvGrpSpPr/>
            <p:nvPr/>
          </p:nvGrpSpPr>
          <p:grpSpPr>
            <a:xfrm>
              <a:off x="6115124" y="2333550"/>
              <a:ext cx="2593991" cy="644788"/>
              <a:chOff x="548201" y="4249271"/>
              <a:chExt cx="2220540" cy="644788"/>
            </a:xfrm>
          </p:grpSpPr>
          <p:sp>
            <p:nvSpPr>
              <p:cNvPr id="18" name="TextBox 17">
                <a:extLst>
                  <a:ext uri="{FF2B5EF4-FFF2-40B4-BE49-F238E27FC236}">
                    <a16:creationId xmlns:a16="http://schemas.microsoft.com/office/drawing/2014/main" id="{9D0A67BF-013E-0647-88F4-1CBD5BC5CA8F}"/>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9" name="Rectangle 18">
                <a:extLst>
                  <a:ext uri="{FF2B5EF4-FFF2-40B4-BE49-F238E27FC236}">
                    <a16:creationId xmlns:a16="http://schemas.microsoft.com/office/drawing/2014/main" id="{94B0C94F-D340-0D45-9BE2-4A80C1E3D6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KeyN</a:t>
                </a:r>
                <a:r>
                  <a:rPr lang="en-US" sz="1600" dirty="0">
                    <a:solidFill>
                      <a:schemeClr val="tx1"/>
                    </a:solidFill>
                  </a:rPr>
                  <a:t> </a:t>
                </a:r>
              </a:p>
            </p:txBody>
          </p:sp>
          <p:sp>
            <p:nvSpPr>
              <p:cNvPr id="20" name="Rectangle 19">
                <a:extLst>
                  <a:ext uri="{FF2B5EF4-FFF2-40B4-BE49-F238E27FC236}">
                    <a16:creationId xmlns:a16="http://schemas.microsoft.com/office/drawing/2014/main" id="{3E97981A-28A4-A445-B72F-E57A7D16931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valueN</a:t>
                </a:r>
                <a:endParaRPr lang="en-US" sz="1600" dirty="0">
                  <a:solidFill>
                    <a:schemeClr val="tx1"/>
                  </a:solidFill>
                </a:endParaRPr>
              </a:p>
            </p:txBody>
          </p:sp>
        </p:grpSp>
      </p:grpSp>
      <p:pic>
        <p:nvPicPr>
          <p:cNvPr id="22" name="Picture 21">
            <a:extLst>
              <a:ext uri="{FF2B5EF4-FFF2-40B4-BE49-F238E27FC236}">
                <a16:creationId xmlns:a16="http://schemas.microsoft.com/office/drawing/2014/main" id="{1CB7FC3A-49CC-ED4D-8455-7AF84A30BAD9}"/>
              </a:ext>
            </a:extLst>
          </p:cNvPr>
          <p:cNvPicPr>
            <a:picLocks noChangeAspect="1"/>
          </p:cNvPicPr>
          <p:nvPr/>
        </p:nvPicPr>
        <p:blipFill>
          <a:blip r:embed="rId2"/>
          <a:stretch>
            <a:fillRect/>
          </a:stretch>
        </p:blipFill>
        <p:spPr>
          <a:xfrm>
            <a:off x="1248156" y="2607851"/>
            <a:ext cx="6397143" cy="2929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367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639874"/>
            <a:ext cx="8196210" cy="4015497"/>
          </a:xfrm>
        </p:spPr>
        <p:txBody>
          <a:bodyPr/>
          <a:lstStyle/>
          <a:p>
            <a:r>
              <a:rPr lang="en-US" dirty="0"/>
              <a:t>Implementation</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2" name="Group 21">
            <a:extLst>
              <a:ext uri="{FF2B5EF4-FFF2-40B4-BE49-F238E27FC236}">
                <a16:creationId xmlns:a16="http://schemas.microsoft.com/office/drawing/2014/main" id="{8AD5CC23-F58E-EF45-BDAE-6718A028EC1C}"/>
              </a:ext>
            </a:extLst>
          </p:cNvPr>
          <p:cNvGrpSpPr/>
          <p:nvPr/>
        </p:nvGrpSpPr>
        <p:grpSpPr>
          <a:xfrm>
            <a:off x="5652835" y="2784212"/>
            <a:ext cx="2593991" cy="644788"/>
            <a:chOff x="548201" y="4249271"/>
            <a:chExt cx="2220540" cy="644788"/>
          </a:xfrm>
        </p:grpSpPr>
        <p:sp>
          <p:nvSpPr>
            <p:cNvPr id="23" name="TextBox 22">
              <a:extLst>
                <a:ext uri="{FF2B5EF4-FFF2-40B4-BE49-F238E27FC236}">
                  <a16:creationId xmlns:a16="http://schemas.microsoft.com/office/drawing/2014/main" id="{E1376F15-6C54-EE4B-8BF2-29D61306335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C44F505-6DDA-E74F-B3BD-11B4B553BBFD}"/>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26" name="Rectangle 25">
              <a:extLst>
                <a:ext uri="{FF2B5EF4-FFF2-40B4-BE49-F238E27FC236}">
                  <a16:creationId xmlns:a16="http://schemas.microsoft.com/office/drawing/2014/main" id="{4174BB35-E9C0-3B47-8102-82410155AB46}"/>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27" name="Group 26">
            <a:extLst>
              <a:ext uri="{FF2B5EF4-FFF2-40B4-BE49-F238E27FC236}">
                <a16:creationId xmlns:a16="http://schemas.microsoft.com/office/drawing/2014/main" id="{4951DD0A-00F9-6844-8315-0E305D326E98}"/>
              </a:ext>
            </a:extLst>
          </p:cNvPr>
          <p:cNvGrpSpPr/>
          <p:nvPr/>
        </p:nvGrpSpPr>
        <p:grpSpPr>
          <a:xfrm>
            <a:off x="5652835" y="3470187"/>
            <a:ext cx="2593991" cy="644788"/>
            <a:chOff x="548201" y="4249271"/>
            <a:chExt cx="2220540" cy="644788"/>
          </a:xfrm>
        </p:grpSpPr>
        <p:sp>
          <p:nvSpPr>
            <p:cNvPr id="28" name="TextBox 27">
              <a:extLst>
                <a:ext uri="{FF2B5EF4-FFF2-40B4-BE49-F238E27FC236}">
                  <a16:creationId xmlns:a16="http://schemas.microsoft.com/office/drawing/2014/main" id="{C89D981F-DE5D-6841-A39B-2B570465F986}"/>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9" name="Rectangle 28">
              <a:extLst>
                <a:ext uri="{FF2B5EF4-FFF2-40B4-BE49-F238E27FC236}">
                  <a16:creationId xmlns:a16="http://schemas.microsoft.com/office/drawing/2014/main" id="{8EC40EAA-BCFB-7B4E-83EE-9964354BB42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0" name="Rectangle 29">
              <a:extLst>
                <a:ext uri="{FF2B5EF4-FFF2-40B4-BE49-F238E27FC236}">
                  <a16:creationId xmlns:a16="http://schemas.microsoft.com/office/drawing/2014/main" id="{7567B653-117A-9744-8F59-30FC3EBF03D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31" name="Group 30">
            <a:extLst>
              <a:ext uri="{FF2B5EF4-FFF2-40B4-BE49-F238E27FC236}">
                <a16:creationId xmlns:a16="http://schemas.microsoft.com/office/drawing/2014/main" id="{B77B9F9F-B124-B54F-B05F-902620DF86E1}"/>
              </a:ext>
            </a:extLst>
          </p:cNvPr>
          <p:cNvGrpSpPr/>
          <p:nvPr/>
        </p:nvGrpSpPr>
        <p:grpSpPr>
          <a:xfrm>
            <a:off x="5652836" y="4165996"/>
            <a:ext cx="2593991" cy="644788"/>
            <a:chOff x="548201" y="4249271"/>
            <a:chExt cx="2220540" cy="644788"/>
          </a:xfrm>
        </p:grpSpPr>
        <p:sp>
          <p:nvSpPr>
            <p:cNvPr id="32" name="TextBox 31">
              <a:extLst>
                <a:ext uri="{FF2B5EF4-FFF2-40B4-BE49-F238E27FC236}">
                  <a16:creationId xmlns:a16="http://schemas.microsoft.com/office/drawing/2014/main" id="{BF880D7D-6C2D-C946-8DE7-1D0D8E6243F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3" name="Rectangle 32">
              <a:extLst>
                <a:ext uri="{FF2B5EF4-FFF2-40B4-BE49-F238E27FC236}">
                  <a16:creationId xmlns:a16="http://schemas.microsoft.com/office/drawing/2014/main" id="{89E48DB5-40B0-8547-AD78-4C8D2B6696D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34" name="Rectangle 33">
              <a:extLst>
                <a:ext uri="{FF2B5EF4-FFF2-40B4-BE49-F238E27FC236}">
                  <a16:creationId xmlns:a16="http://schemas.microsoft.com/office/drawing/2014/main" id="{3CDDB2FD-ED89-864C-AECD-86F8B1989C48}"/>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35" name="Group 34">
            <a:extLst>
              <a:ext uri="{FF2B5EF4-FFF2-40B4-BE49-F238E27FC236}">
                <a16:creationId xmlns:a16="http://schemas.microsoft.com/office/drawing/2014/main" id="{3173FA18-A207-F740-B428-AAB840972155}"/>
              </a:ext>
            </a:extLst>
          </p:cNvPr>
          <p:cNvGrpSpPr/>
          <p:nvPr/>
        </p:nvGrpSpPr>
        <p:grpSpPr>
          <a:xfrm>
            <a:off x="5652836" y="4820407"/>
            <a:ext cx="2593991" cy="644788"/>
            <a:chOff x="548201" y="4249271"/>
            <a:chExt cx="2220540" cy="644788"/>
          </a:xfrm>
        </p:grpSpPr>
        <p:sp>
          <p:nvSpPr>
            <p:cNvPr id="36" name="TextBox 35">
              <a:extLst>
                <a:ext uri="{FF2B5EF4-FFF2-40B4-BE49-F238E27FC236}">
                  <a16:creationId xmlns:a16="http://schemas.microsoft.com/office/drawing/2014/main" id="{985B6EC3-5677-9A48-96A6-4F2B3723A78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7" name="Rectangle 36">
              <a:extLst>
                <a:ext uri="{FF2B5EF4-FFF2-40B4-BE49-F238E27FC236}">
                  <a16:creationId xmlns:a16="http://schemas.microsoft.com/office/drawing/2014/main" id="{E94DEFD1-31E5-284A-90EF-3FB1CEACD0A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38" name="Rectangle 37">
              <a:extLst>
                <a:ext uri="{FF2B5EF4-FFF2-40B4-BE49-F238E27FC236}">
                  <a16:creationId xmlns:a16="http://schemas.microsoft.com/office/drawing/2014/main" id="{EBB1CB99-23B9-2040-BB24-C486422123E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39" name="Rectangle 38">
            <a:extLst>
              <a:ext uri="{FF2B5EF4-FFF2-40B4-BE49-F238E27FC236}">
                <a16:creationId xmlns:a16="http://schemas.microsoft.com/office/drawing/2014/main" id="{A4945FEE-1DA5-E34D-BD99-CD1BED4CBFFC}"/>
              </a:ext>
            </a:extLst>
          </p:cNvPr>
          <p:cNvSpPr/>
          <p:nvPr/>
        </p:nvSpPr>
        <p:spPr>
          <a:xfrm>
            <a:off x="776316" y="3900303"/>
            <a:ext cx="938911" cy="523220"/>
          </a:xfrm>
          <a:prstGeom prst="rect">
            <a:avLst/>
          </a:prstGeom>
        </p:spPr>
        <p:txBody>
          <a:bodyPr wrap="none">
            <a:spAutoFit/>
          </a:bodyPr>
          <a:lstStyle/>
          <a:p>
            <a:r>
              <a:rPr lang="en-US" sz="2800" dirty="0"/>
              <a:t>Key x</a:t>
            </a:r>
          </a:p>
        </p:txBody>
      </p:sp>
      <p:sp>
        <p:nvSpPr>
          <p:cNvPr id="40" name="TextBox 39">
            <a:extLst>
              <a:ext uri="{FF2B5EF4-FFF2-40B4-BE49-F238E27FC236}">
                <a16:creationId xmlns:a16="http://schemas.microsoft.com/office/drawing/2014/main" id="{043400E3-BC35-F249-B7A2-D5DF68257245}"/>
              </a:ext>
            </a:extLst>
          </p:cNvPr>
          <p:cNvSpPr txBox="1"/>
          <p:nvPr/>
        </p:nvSpPr>
        <p:spPr>
          <a:xfrm>
            <a:off x="5245965" y="2968878"/>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41" name="TextBox 40">
            <a:extLst>
              <a:ext uri="{FF2B5EF4-FFF2-40B4-BE49-F238E27FC236}">
                <a16:creationId xmlns:a16="http://schemas.microsoft.com/office/drawing/2014/main" id="{F55A984D-E1D2-F045-9555-BDBE1E24D124}"/>
              </a:ext>
            </a:extLst>
          </p:cNvPr>
          <p:cNvSpPr txBox="1"/>
          <p:nvPr/>
        </p:nvSpPr>
        <p:spPr>
          <a:xfrm>
            <a:off x="5236561" y="365485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42" name="TextBox 41">
            <a:extLst>
              <a:ext uri="{FF2B5EF4-FFF2-40B4-BE49-F238E27FC236}">
                <a16:creationId xmlns:a16="http://schemas.microsoft.com/office/drawing/2014/main" id="{67BA56E6-826E-CD42-9779-F471B34A89A9}"/>
              </a:ext>
            </a:extLst>
          </p:cNvPr>
          <p:cNvSpPr txBox="1"/>
          <p:nvPr/>
        </p:nvSpPr>
        <p:spPr>
          <a:xfrm>
            <a:off x="5218631" y="4279339"/>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43" name="TextBox 42">
            <a:extLst>
              <a:ext uri="{FF2B5EF4-FFF2-40B4-BE49-F238E27FC236}">
                <a16:creationId xmlns:a16="http://schemas.microsoft.com/office/drawing/2014/main" id="{6C4C1007-5501-0E41-BF0E-7633097A31C3}"/>
              </a:ext>
            </a:extLst>
          </p:cNvPr>
          <p:cNvSpPr txBox="1"/>
          <p:nvPr/>
        </p:nvSpPr>
        <p:spPr>
          <a:xfrm>
            <a:off x="5218631" y="4952897"/>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44" name="Straight Arrow Connector 43">
            <a:extLst>
              <a:ext uri="{FF2B5EF4-FFF2-40B4-BE49-F238E27FC236}">
                <a16:creationId xmlns:a16="http://schemas.microsoft.com/office/drawing/2014/main" id="{2D9D47FF-B31E-584C-B3B2-0ED062A00315}"/>
              </a:ext>
            </a:extLst>
          </p:cNvPr>
          <p:cNvCxnSpPr>
            <a:cxnSpLocks/>
            <a:endCxn id="54" idx="1"/>
          </p:cNvCxnSpPr>
          <p:nvPr/>
        </p:nvCxnSpPr>
        <p:spPr>
          <a:xfrm>
            <a:off x="1844688" y="4198312"/>
            <a:ext cx="1912578" cy="3761"/>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4C2500E5-A5DC-444D-A401-02C6C3A01E9C}"/>
              </a:ext>
            </a:extLst>
          </p:cNvPr>
          <p:cNvSpPr/>
          <p:nvPr/>
        </p:nvSpPr>
        <p:spPr>
          <a:xfrm>
            <a:off x="1816991" y="3792581"/>
            <a:ext cx="1674176" cy="369332"/>
          </a:xfrm>
          <a:prstGeom prst="rect">
            <a:avLst/>
          </a:prstGeom>
        </p:spPr>
        <p:txBody>
          <a:bodyPr wrap="none">
            <a:spAutoFit/>
          </a:bodyPr>
          <a:lstStyle/>
          <a:p>
            <a:r>
              <a:rPr lang="en-US" dirty="0">
                <a:solidFill>
                  <a:srgbClr val="FF0000"/>
                </a:solidFill>
              </a:rPr>
              <a:t>X </a:t>
            </a:r>
            <a:r>
              <a:rPr lang="en-US" dirty="0">
                <a:solidFill>
                  <a:srgbClr val="FF0000"/>
                </a:solidFill>
                <a:sym typeface="Wingdings" pitchFamily="2" charset="2"/>
              </a:rPr>
              <a:t></a:t>
            </a:r>
            <a:r>
              <a:rPr lang="en-US" dirty="0">
                <a:solidFill>
                  <a:srgbClr val="FF0000"/>
                </a:solidFill>
              </a:rPr>
              <a:t> array index</a:t>
            </a:r>
            <a:endParaRPr lang="en-US" strike="sngStrike" dirty="0">
              <a:solidFill>
                <a:srgbClr val="FF0000"/>
              </a:solidFill>
              <a:highlight>
                <a:srgbClr val="00FF00"/>
              </a:highlight>
            </a:endParaRPr>
          </a:p>
        </p:txBody>
      </p:sp>
      <p:sp>
        <p:nvSpPr>
          <p:cNvPr id="21" name="TextBox 20">
            <a:extLst>
              <a:ext uri="{FF2B5EF4-FFF2-40B4-BE49-F238E27FC236}">
                <a16:creationId xmlns:a16="http://schemas.microsoft.com/office/drawing/2014/main" id="{FB9D8BAA-8AA3-2544-9F92-2C387A476E1D}"/>
              </a:ext>
            </a:extLst>
          </p:cNvPr>
          <p:cNvSpPr txBox="1"/>
          <p:nvPr/>
        </p:nvSpPr>
        <p:spPr>
          <a:xfrm>
            <a:off x="664404" y="2124144"/>
            <a:ext cx="4729115" cy="523220"/>
          </a:xfrm>
          <a:prstGeom prst="rect">
            <a:avLst/>
          </a:prstGeom>
          <a:noFill/>
        </p:spPr>
        <p:txBody>
          <a:bodyPr wrap="none" rtlCol="0">
            <a:spAutoFit/>
          </a:bodyPr>
          <a:lstStyle/>
          <a:p>
            <a:r>
              <a:rPr lang="en-US" sz="2800" dirty="0"/>
              <a:t>O(1) insert and search </a:t>
            </a:r>
            <a:r>
              <a:rPr lang="en-US" sz="2800" dirty="0">
                <a:sym typeface="Wingdings" pitchFamily="2" charset="2"/>
              </a:rPr>
              <a:t> Array</a:t>
            </a:r>
            <a:endParaRPr lang="en-US" sz="2800" dirty="0"/>
          </a:p>
        </p:txBody>
      </p:sp>
      <p:sp>
        <p:nvSpPr>
          <p:cNvPr id="47" name="Rounded Rectangle 46">
            <a:extLst>
              <a:ext uri="{FF2B5EF4-FFF2-40B4-BE49-F238E27FC236}">
                <a16:creationId xmlns:a16="http://schemas.microsoft.com/office/drawing/2014/main" id="{F4CC7EBD-1AF1-9042-8AC4-E157507E7459}"/>
              </a:ext>
            </a:extLst>
          </p:cNvPr>
          <p:cNvSpPr/>
          <p:nvPr/>
        </p:nvSpPr>
        <p:spPr>
          <a:xfrm>
            <a:off x="1228806" y="5908889"/>
            <a:ext cx="1990164" cy="591670"/>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hash_function</a:t>
            </a:r>
            <a:r>
              <a:rPr lang="en-US" sz="2000" dirty="0">
                <a:solidFill>
                  <a:schemeClr val="tx1"/>
                </a:solidFill>
              </a:rPr>
              <a:t> {}</a:t>
            </a:r>
          </a:p>
        </p:txBody>
      </p:sp>
      <p:cxnSp>
        <p:nvCxnSpPr>
          <p:cNvPr id="48" name="Straight Arrow Connector 47">
            <a:extLst>
              <a:ext uri="{FF2B5EF4-FFF2-40B4-BE49-F238E27FC236}">
                <a16:creationId xmlns:a16="http://schemas.microsoft.com/office/drawing/2014/main" id="{CB267EEC-5BF3-BD44-8868-6B6F263D9CD8}"/>
              </a:ext>
            </a:extLst>
          </p:cNvPr>
          <p:cNvCxnSpPr>
            <a:cxnSpLocks/>
          </p:cNvCxnSpPr>
          <p:nvPr/>
        </p:nvCxnSpPr>
        <p:spPr>
          <a:xfrm>
            <a:off x="386123" y="6228280"/>
            <a:ext cx="842683" cy="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E064FA9B-97B0-3841-B07B-363300982C60}"/>
              </a:ext>
            </a:extLst>
          </p:cNvPr>
          <p:cNvCxnSpPr>
            <a:cxnSpLocks/>
          </p:cNvCxnSpPr>
          <p:nvPr/>
        </p:nvCxnSpPr>
        <p:spPr>
          <a:xfrm>
            <a:off x="3218970" y="6228280"/>
            <a:ext cx="1572465" cy="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25B503DD-7C12-7A47-9365-345FB32BF8CD}"/>
              </a:ext>
            </a:extLst>
          </p:cNvPr>
          <p:cNvSpPr/>
          <p:nvPr/>
        </p:nvSpPr>
        <p:spPr>
          <a:xfrm>
            <a:off x="394180" y="5828170"/>
            <a:ext cx="555152" cy="400110"/>
          </a:xfrm>
          <a:prstGeom prst="rect">
            <a:avLst/>
          </a:prstGeom>
        </p:spPr>
        <p:txBody>
          <a:bodyPr wrap="none">
            <a:spAutoFit/>
          </a:bodyPr>
          <a:lstStyle/>
          <a:p>
            <a:r>
              <a:rPr lang="en-US" sz="2000" dirty="0"/>
              <a:t>Key</a:t>
            </a:r>
          </a:p>
        </p:txBody>
      </p:sp>
      <p:sp>
        <p:nvSpPr>
          <p:cNvPr id="52" name="Rectangle 51">
            <a:extLst>
              <a:ext uri="{FF2B5EF4-FFF2-40B4-BE49-F238E27FC236}">
                <a16:creationId xmlns:a16="http://schemas.microsoft.com/office/drawing/2014/main" id="{EB8F7C2C-82F1-D14E-B229-2144DDA3E548}"/>
              </a:ext>
            </a:extLst>
          </p:cNvPr>
          <p:cNvSpPr/>
          <p:nvPr/>
        </p:nvSpPr>
        <p:spPr>
          <a:xfrm>
            <a:off x="3323865" y="5804504"/>
            <a:ext cx="1363387" cy="400110"/>
          </a:xfrm>
          <a:prstGeom prst="rect">
            <a:avLst/>
          </a:prstGeom>
        </p:spPr>
        <p:txBody>
          <a:bodyPr wrap="none">
            <a:spAutoFit/>
          </a:bodyPr>
          <a:lstStyle/>
          <a:p>
            <a:r>
              <a:rPr lang="en-US" sz="2000" dirty="0"/>
              <a:t>Array index</a:t>
            </a:r>
          </a:p>
        </p:txBody>
      </p:sp>
      <p:sp>
        <p:nvSpPr>
          <p:cNvPr id="54" name="TextBox 53">
            <a:extLst>
              <a:ext uri="{FF2B5EF4-FFF2-40B4-BE49-F238E27FC236}">
                <a16:creationId xmlns:a16="http://schemas.microsoft.com/office/drawing/2014/main" id="{326EEC1E-1269-DF45-BF97-45AE22A6BEF0}"/>
              </a:ext>
            </a:extLst>
          </p:cNvPr>
          <p:cNvSpPr txBox="1"/>
          <p:nvPr/>
        </p:nvSpPr>
        <p:spPr>
          <a:xfrm>
            <a:off x="3757266" y="4002018"/>
            <a:ext cx="926151" cy="400110"/>
          </a:xfrm>
          <a:prstGeom prst="rect">
            <a:avLst/>
          </a:prstGeom>
          <a:noFill/>
        </p:spPr>
        <p:txBody>
          <a:bodyPr wrap="none" rtlCol="0">
            <a:spAutoFit/>
          </a:bodyPr>
          <a:lstStyle/>
          <a:p>
            <a:r>
              <a:rPr lang="en-US" sz="2000" dirty="0">
                <a:solidFill>
                  <a:schemeClr val="bg2">
                    <a:lumMod val="65000"/>
                  </a:schemeClr>
                </a:solidFill>
              </a:rPr>
              <a:t>Index y</a:t>
            </a:r>
          </a:p>
        </p:txBody>
      </p:sp>
    </p:spTree>
    <p:extLst>
      <p:ext uri="{BB962C8B-B14F-4D97-AF65-F5344CB8AC3E}">
        <p14:creationId xmlns:p14="http://schemas.microsoft.com/office/powerpoint/2010/main" val="34894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dissolv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2"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dissolve">
                                      <p:cBhvr>
                                        <p:cTn id="46" dur="500"/>
                                        <p:tgtEl>
                                          <p:spTgt spid="52"/>
                                        </p:tgtEl>
                                      </p:cBhvr>
                                    </p:animEffect>
                                  </p:childTnLst>
                                </p:cTn>
                              </p:par>
                              <p:par>
                                <p:cTn id="47" presetID="9"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dissolve">
                                      <p:cBhvr>
                                        <p:cTn id="4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6" grpId="0"/>
      <p:bldP spid="21" grpId="0"/>
      <p:bldP spid="47" grpId="0" animBg="1"/>
      <p:bldP spid="51" grpId="0"/>
      <p:bldP spid="52" grpId="2"/>
      <p:bldP spid="5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2" name="Group 21">
            <a:extLst>
              <a:ext uri="{FF2B5EF4-FFF2-40B4-BE49-F238E27FC236}">
                <a16:creationId xmlns:a16="http://schemas.microsoft.com/office/drawing/2014/main" id="{8AD5CC23-F58E-EF45-BDAE-6718A028EC1C}"/>
              </a:ext>
            </a:extLst>
          </p:cNvPr>
          <p:cNvGrpSpPr/>
          <p:nvPr/>
        </p:nvGrpSpPr>
        <p:grpSpPr>
          <a:xfrm>
            <a:off x="6341472" y="177018"/>
            <a:ext cx="2593991" cy="644788"/>
            <a:chOff x="548201" y="4249271"/>
            <a:chExt cx="2220540" cy="644788"/>
          </a:xfrm>
        </p:grpSpPr>
        <p:sp>
          <p:nvSpPr>
            <p:cNvPr id="23" name="TextBox 22">
              <a:extLst>
                <a:ext uri="{FF2B5EF4-FFF2-40B4-BE49-F238E27FC236}">
                  <a16:creationId xmlns:a16="http://schemas.microsoft.com/office/drawing/2014/main" id="{E1376F15-6C54-EE4B-8BF2-29D61306335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8C44F505-6DDA-E74F-B3BD-11B4B553BBFD}"/>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26" name="Rectangle 25">
              <a:extLst>
                <a:ext uri="{FF2B5EF4-FFF2-40B4-BE49-F238E27FC236}">
                  <a16:creationId xmlns:a16="http://schemas.microsoft.com/office/drawing/2014/main" id="{4174BB35-E9C0-3B47-8102-82410155AB46}"/>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27" name="Group 26">
            <a:extLst>
              <a:ext uri="{FF2B5EF4-FFF2-40B4-BE49-F238E27FC236}">
                <a16:creationId xmlns:a16="http://schemas.microsoft.com/office/drawing/2014/main" id="{4951DD0A-00F9-6844-8315-0E305D326E98}"/>
              </a:ext>
            </a:extLst>
          </p:cNvPr>
          <p:cNvGrpSpPr/>
          <p:nvPr/>
        </p:nvGrpSpPr>
        <p:grpSpPr>
          <a:xfrm>
            <a:off x="6341472" y="862993"/>
            <a:ext cx="2593991" cy="644788"/>
            <a:chOff x="548201" y="4249271"/>
            <a:chExt cx="2220540" cy="644788"/>
          </a:xfrm>
        </p:grpSpPr>
        <p:sp>
          <p:nvSpPr>
            <p:cNvPr id="28" name="TextBox 27">
              <a:extLst>
                <a:ext uri="{FF2B5EF4-FFF2-40B4-BE49-F238E27FC236}">
                  <a16:creationId xmlns:a16="http://schemas.microsoft.com/office/drawing/2014/main" id="{C89D981F-DE5D-6841-A39B-2B570465F986}"/>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29" name="Rectangle 28">
              <a:extLst>
                <a:ext uri="{FF2B5EF4-FFF2-40B4-BE49-F238E27FC236}">
                  <a16:creationId xmlns:a16="http://schemas.microsoft.com/office/drawing/2014/main" id="{8EC40EAA-BCFB-7B4E-83EE-9964354BB42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0" name="Rectangle 29">
              <a:extLst>
                <a:ext uri="{FF2B5EF4-FFF2-40B4-BE49-F238E27FC236}">
                  <a16:creationId xmlns:a16="http://schemas.microsoft.com/office/drawing/2014/main" id="{7567B653-117A-9744-8F59-30FC3EBF03D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grpSp>
        <p:nvGrpSpPr>
          <p:cNvPr id="31" name="Group 30">
            <a:extLst>
              <a:ext uri="{FF2B5EF4-FFF2-40B4-BE49-F238E27FC236}">
                <a16:creationId xmlns:a16="http://schemas.microsoft.com/office/drawing/2014/main" id="{B77B9F9F-B124-B54F-B05F-902620DF86E1}"/>
              </a:ext>
            </a:extLst>
          </p:cNvPr>
          <p:cNvGrpSpPr/>
          <p:nvPr/>
        </p:nvGrpSpPr>
        <p:grpSpPr>
          <a:xfrm>
            <a:off x="6341473" y="1558802"/>
            <a:ext cx="2593991" cy="644788"/>
            <a:chOff x="548201" y="4249271"/>
            <a:chExt cx="2220540" cy="644788"/>
          </a:xfrm>
        </p:grpSpPr>
        <p:sp>
          <p:nvSpPr>
            <p:cNvPr id="32" name="TextBox 31">
              <a:extLst>
                <a:ext uri="{FF2B5EF4-FFF2-40B4-BE49-F238E27FC236}">
                  <a16:creationId xmlns:a16="http://schemas.microsoft.com/office/drawing/2014/main" id="{BF880D7D-6C2D-C946-8DE7-1D0D8E6243FD}"/>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3" name="Rectangle 32">
              <a:extLst>
                <a:ext uri="{FF2B5EF4-FFF2-40B4-BE49-F238E27FC236}">
                  <a16:creationId xmlns:a16="http://schemas.microsoft.com/office/drawing/2014/main" id="{89E48DB5-40B0-8547-AD78-4C8D2B6696D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34" name="Rectangle 33">
              <a:extLst>
                <a:ext uri="{FF2B5EF4-FFF2-40B4-BE49-F238E27FC236}">
                  <a16:creationId xmlns:a16="http://schemas.microsoft.com/office/drawing/2014/main" id="{3CDDB2FD-ED89-864C-AECD-86F8B1989C48}"/>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35" name="Group 34">
            <a:extLst>
              <a:ext uri="{FF2B5EF4-FFF2-40B4-BE49-F238E27FC236}">
                <a16:creationId xmlns:a16="http://schemas.microsoft.com/office/drawing/2014/main" id="{3173FA18-A207-F740-B428-AAB840972155}"/>
              </a:ext>
            </a:extLst>
          </p:cNvPr>
          <p:cNvGrpSpPr/>
          <p:nvPr/>
        </p:nvGrpSpPr>
        <p:grpSpPr>
          <a:xfrm>
            <a:off x="6341473" y="2213213"/>
            <a:ext cx="2593991" cy="644788"/>
            <a:chOff x="548201" y="4249271"/>
            <a:chExt cx="2220540" cy="644788"/>
          </a:xfrm>
        </p:grpSpPr>
        <p:sp>
          <p:nvSpPr>
            <p:cNvPr id="36" name="TextBox 35">
              <a:extLst>
                <a:ext uri="{FF2B5EF4-FFF2-40B4-BE49-F238E27FC236}">
                  <a16:creationId xmlns:a16="http://schemas.microsoft.com/office/drawing/2014/main" id="{985B6EC3-5677-9A48-96A6-4F2B3723A78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7" name="Rectangle 36">
              <a:extLst>
                <a:ext uri="{FF2B5EF4-FFF2-40B4-BE49-F238E27FC236}">
                  <a16:creationId xmlns:a16="http://schemas.microsoft.com/office/drawing/2014/main" id="{E94DEFD1-31E5-284A-90EF-3FB1CEACD0A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38" name="Rectangle 37">
              <a:extLst>
                <a:ext uri="{FF2B5EF4-FFF2-40B4-BE49-F238E27FC236}">
                  <a16:creationId xmlns:a16="http://schemas.microsoft.com/office/drawing/2014/main" id="{EBB1CB99-23B9-2040-BB24-C486422123E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39" name="Rectangle 38">
            <a:extLst>
              <a:ext uri="{FF2B5EF4-FFF2-40B4-BE49-F238E27FC236}">
                <a16:creationId xmlns:a16="http://schemas.microsoft.com/office/drawing/2014/main" id="{A4945FEE-1DA5-E34D-BD99-CD1BED4CBFFC}"/>
              </a:ext>
            </a:extLst>
          </p:cNvPr>
          <p:cNvSpPr/>
          <p:nvPr/>
        </p:nvSpPr>
        <p:spPr>
          <a:xfrm>
            <a:off x="2097709" y="3733151"/>
            <a:ext cx="938911" cy="523220"/>
          </a:xfrm>
          <a:prstGeom prst="rect">
            <a:avLst/>
          </a:prstGeom>
        </p:spPr>
        <p:txBody>
          <a:bodyPr wrap="none">
            <a:spAutoFit/>
          </a:bodyPr>
          <a:lstStyle/>
          <a:p>
            <a:r>
              <a:rPr lang="en-US" sz="2800" dirty="0"/>
              <a:t>Key x</a:t>
            </a:r>
          </a:p>
        </p:txBody>
      </p:sp>
      <p:sp>
        <p:nvSpPr>
          <p:cNvPr id="40" name="TextBox 39">
            <a:extLst>
              <a:ext uri="{FF2B5EF4-FFF2-40B4-BE49-F238E27FC236}">
                <a16:creationId xmlns:a16="http://schemas.microsoft.com/office/drawing/2014/main" id="{043400E3-BC35-F249-B7A2-D5DF68257245}"/>
              </a:ext>
            </a:extLst>
          </p:cNvPr>
          <p:cNvSpPr txBox="1"/>
          <p:nvPr/>
        </p:nvSpPr>
        <p:spPr>
          <a:xfrm>
            <a:off x="5934602" y="361684"/>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41" name="TextBox 40">
            <a:extLst>
              <a:ext uri="{FF2B5EF4-FFF2-40B4-BE49-F238E27FC236}">
                <a16:creationId xmlns:a16="http://schemas.microsoft.com/office/drawing/2014/main" id="{F55A984D-E1D2-F045-9555-BDBE1E24D124}"/>
              </a:ext>
            </a:extLst>
          </p:cNvPr>
          <p:cNvSpPr txBox="1"/>
          <p:nvPr/>
        </p:nvSpPr>
        <p:spPr>
          <a:xfrm>
            <a:off x="5925198" y="1047659"/>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42" name="TextBox 41">
            <a:extLst>
              <a:ext uri="{FF2B5EF4-FFF2-40B4-BE49-F238E27FC236}">
                <a16:creationId xmlns:a16="http://schemas.microsoft.com/office/drawing/2014/main" id="{67BA56E6-826E-CD42-9779-F471B34A89A9}"/>
              </a:ext>
            </a:extLst>
          </p:cNvPr>
          <p:cNvSpPr txBox="1"/>
          <p:nvPr/>
        </p:nvSpPr>
        <p:spPr>
          <a:xfrm>
            <a:off x="5907268" y="1672145"/>
            <a:ext cx="360996" cy="400110"/>
          </a:xfrm>
          <a:prstGeom prst="rect">
            <a:avLst/>
          </a:prstGeom>
          <a:noFill/>
        </p:spPr>
        <p:txBody>
          <a:bodyPr wrap="none" rtlCol="0">
            <a:spAutoFit/>
          </a:bodyPr>
          <a:lstStyle/>
          <a:p>
            <a:r>
              <a:rPr lang="en-US" sz="2000" dirty="0">
                <a:solidFill>
                  <a:schemeClr val="bg2">
                    <a:lumMod val="65000"/>
                  </a:schemeClr>
                </a:solidFill>
              </a:rPr>
              <a:t>…</a:t>
            </a:r>
          </a:p>
        </p:txBody>
      </p:sp>
      <p:sp>
        <p:nvSpPr>
          <p:cNvPr id="43" name="TextBox 42">
            <a:extLst>
              <a:ext uri="{FF2B5EF4-FFF2-40B4-BE49-F238E27FC236}">
                <a16:creationId xmlns:a16="http://schemas.microsoft.com/office/drawing/2014/main" id="{6C4C1007-5501-0E41-BF0E-7633097A31C3}"/>
              </a:ext>
            </a:extLst>
          </p:cNvPr>
          <p:cNvSpPr txBox="1"/>
          <p:nvPr/>
        </p:nvSpPr>
        <p:spPr>
          <a:xfrm>
            <a:off x="5907268" y="2345703"/>
            <a:ext cx="349776" cy="400110"/>
          </a:xfrm>
          <a:prstGeom prst="rect">
            <a:avLst/>
          </a:prstGeom>
          <a:noFill/>
        </p:spPr>
        <p:txBody>
          <a:bodyPr wrap="none" rtlCol="0">
            <a:spAutoFit/>
          </a:bodyPr>
          <a:lstStyle/>
          <a:p>
            <a:r>
              <a:rPr lang="en-US" sz="2000" dirty="0">
                <a:solidFill>
                  <a:schemeClr val="bg2">
                    <a:lumMod val="65000"/>
                  </a:schemeClr>
                </a:solidFill>
              </a:rPr>
              <a:t>N</a:t>
            </a:r>
          </a:p>
        </p:txBody>
      </p:sp>
      <p:cxnSp>
        <p:nvCxnSpPr>
          <p:cNvPr id="44" name="Straight Arrow Connector 43">
            <a:extLst>
              <a:ext uri="{FF2B5EF4-FFF2-40B4-BE49-F238E27FC236}">
                <a16:creationId xmlns:a16="http://schemas.microsoft.com/office/drawing/2014/main" id="{2D9D47FF-B31E-584C-B3B2-0ED062A00315}"/>
              </a:ext>
            </a:extLst>
          </p:cNvPr>
          <p:cNvCxnSpPr>
            <a:cxnSpLocks/>
            <a:endCxn id="54" idx="1"/>
          </p:cNvCxnSpPr>
          <p:nvPr/>
        </p:nvCxnSpPr>
        <p:spPr>
          <a:xfrm>
            <a:off x="3157200" y="4052555"/>
            <a:ext cx="1912578" cy="3761"/>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6EEC1E-1269-DF45-BF97-45AE22A6BEF0}"/>
              </a:ext>
            </a:extLst>
          </p:cNvPr>
          <p:cNvSpPr txBox="1"/>
          <p:nvPr/>
        </p:nvSpPr>
        <p:spPr>
          <a:xfrm>
            <a:off x="5069778" y="3856261"/>
            <a:ext cx="926151" cy="400110"/>
          </a:xfrm>
          <a:prstGeom prst="rect">
            <a:avLst/>
          </a:prstGeom>
          <a:noFill/>
        </p:spPr>
        <p:txBody>
          <a:bodyPr wrap="none" rtlCol="0">
            <a:spAutoFit/>
          </a:bodyPr>
          <a:lstStyle/>
          <a:p>
            <a:r>
              <a:rPr lang="en-US" sz="2000" dirty="0">
                <a:solidFill>
                  <a:schemeClr val="bg2">
                    <a:lumMod val="65000"/>
                  </a:schemeClr>
                </a:solidFill>
              </a:rPr>
              <a:t>Index y</a:t>
            </a:r>
          </a:p>
        </p:txBody>
      </p:sp>
      <p:sp>
        <p:nvSpPr>
          <p:cNvPr id="45" name="Rectangle 44">
            <a:extLst>
              <a:ext uri="{FF2B5EF4-FFF2-40B4-BE49-F238E27FC236}">
                <a16:creationId xmlns:a16="http://schemas.microsoft.com/office/drawing/2014/main" id="{112ABA3D-D37B-F740-93EB-389817120922}"/>
              </a:ext>
            </a:extLst>
          </p:cNvPr>
          <p:cNvSpPr/>
          <p:nvPr/>
        </p:nvSpPr>
        <p:spPr>
          <a:xfrm>
            <a:off x="1711425" y="4662635"/>
            <a:ext cx="1915781" cy="523220"/>
          </a:xfrm>
          <a:prstGeom prst="rect">
            <a:avLst/>
          </a:prstGeom>
        </p:spPr>
        <p:txBody>
          <a:bodyPr wrap="none">
            <a:spAutoFit/>
          </a:bodyPr>
          <a:lstStyle/>
          <a:p>
            <a:r>
              <a:rPr lang="en-US" sz="2800" b="1" dirty="0">
                <a:solidFill>
                  <a:srgbClr val="00B050"/>
                </a:solidFill>
              </a:rPr>
              <a:t>“Entry Key”</a:t>
            </a:r>
          </a:p>
        </p:txBody>
      </p:sp>
      <p:sp>
        <p:nvSpPr>
          <p:cNvPr id="49" name="Rectangle 48">
            <a:extLst>
              <a:ext uri="{FF2B5EF4-FFF2-40B4-BE49-F238E27FC236}">
                <a16:creationId xmlns:a16="http://schemas.microsoft.com/office/drawing/2014/main" id="{E5161C8B-6839-2345-B33E-A8534859EEC1}"/>
              </a:ext>
            </a:extLst>
          </p:cNvPr>
          <p:cNvSpPr/>
          <p:nvPr/>
        </p:nvSpPr>
        <p:spPr>
          <a:xfrm>
            <a:off x="4572000" y="4662635"/>
            <a:ext cx="1866217" cy="523220"/>
          </a:xfrm>
          <a:prstGeom prst="rect">
            <a:avLst/>
          </a:prstGeom>
        </p:spPr>
        <p:txBody>
          <a:bodyPr wrap="none">
            <a:spAutoFit/>
          </a:bodyPr>
          <a:lstStyle/>
          <a:p>
            <a:r>
              <a:rPr lang="en-US" sz="2800" b="1" dirty="0">
                <a:solidFill>
                  <a:srgbClr val="00B0F0"/>
                </a:solidFill>
              </a:rPr>
              <a:t>“Hash Key”</a:t>
            </a:r>
          </a:p>
        </p:txBody>
      </p:sp>
    </p:spTree>
    <p:extLst>
      <p:ext uri="{BB962C8B-B14F-4D97-AF65-F5344CB8AC3E}">
        <p14:creationId xmlns:p14="http://schemas.microsoft.com/office/powerpoint/2010/main" val="1342803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AEC1AF-CC68-4B4D-AC36-CD8DE1DA5933}"/>
              </a:ext>
            </a:extLst>
          </p:cNvPr>
          <p:cNvPicPr>
            <a:picLocks noChangeAspect="1"/>
          </p:cNvPicPr>
          <p:nvPr/>
        </p:nvPicPr>
        <p:blipFill>
          <a:blip r:embed="rId2"/>
          <a:stretch>
            <a:fillRect/>
          </a:stretch>
        </p:blipFill>
        <p:spPr>
          <a:xfrm>
            <a:off x="3622451" y="752495"/>
            <a:ext cx="5130406" cy="4959748"/>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AA581D2C-99A0-0C4D-B11B-2C52939FE968}"/>
              </a:ext>
            </a:extLst>
          </p:cNvPr>
          <p:cNvSpPr>
            <a:spLocks noGrp="1"/>
          </p:cNvSpPr>
          <p:nvPr>
            <p:ph type="body" sz="quarter" idx="11"/>
          </p:nvPr>
        </p:nvSpPr>
        <p:spPr>
          <a:xfrm>
            <a:off x="473895" y="1521572"/>
            <a:ext cx="8196210" cy="4015497"/>
          </a:xfrm>
        </p:spPr>
        <p:txBody>
          <a:bodyPr/>
          <a:lstStyle/>
          <a:p>
            <a:r>
              <a:rPr lang="en-US" dirty="0"/>
              <a:t>Implementation</a:t>
            </a:r>
          </a:p>
        </p:txBody>
      </p:sp>
      <p:sp>
        <p:nvSpPr>
          <p:cNvPr id="3" name="Title 2">
            <a:extLst>
              <a:ext uri="{FF2B5EF4-FFF2-40B4-BE49-F238E27FC236}">
                <a16:creationId xmlns:a16="http://schemas.microsoft.com/office/drawing/2014/main" id="{8C7CD87A-EB1B-EF42-8909-D46215648DEE}"/>
              </a:ext>
            </a:extLst>
          </p:cNvPr>
          <p:cNvSpPr>
            <a:spLocks noGrp="1"/>
          </p:cNvSpPr>
          <p:nvPr>
            <p:ph type="title"/>
          </p:nvPr>
        </p:nvSpPr>
        <p:spPr/>
        <p:txBody>
          <a:bodyPr/>
          <a:lstStyle/>
          <a:p>
            <a:r>
              <a:rPr lang="en-US" dirty="0"/>
              <a:t>Dictionary ADT</a:t>
            </a:r>
          </a:p>
        </p:txBody>
      </p:sp>
      <p:grpSp>
        <p:nvGrpSpPr>
          <p:cNvPr id="25" name="Group 24">
            <a:extLst>
              <a:ext uri="{FF2B5EF4-FFF2-40B4-BE49-F238E27FC236}">
                <a16:creationId xmlns:a16="http://schemas.microsoft.com/office/drawing/2014/main" id="{81F90CCD-9B94-5241-B255-73EF3FC392B5}"/>
              </a:ext>
            </a:extLst>
          </p:cNvPr>
          <p:cNvGrpSpPr/>
          <p:nvPr/>
        </p:nvGrpSpPr>
        <p:grpSpPr>
          <a:xfrm>
            <a:off x="770368" y="2432656"/>
            <a:ext cx="1653890" cy="1611120"/>
            <a:chOff x="6115123" y="297355"/>
            <a:chExt cx="2593992" cy="2680983"/>
          </a:xfrm>
        </p:grpSpPr>
        <p:grpSp>
          <p:nvGrpSpPr>
            <p:cNvPr id="5" name="Group 4">
              <a:extLst>
                <a:ext uri="{FF2B5EF4-FFF2-40B4-BE49-F238E27FC236}">
                  <a16:creationId xmlns:a16="http://schemas.microsoft.com/office/drawing/2014/main" id="{0F9221BA-6043-124C-B8D2-F036FD4F7A1D}"/>
                </a:ext>
              </a:extLst>
            </p:cNvPr>
            <p:cNvGrpSpPr/>
            <p:nvPr/>
          </p:nvGrpSpPr>
          <p:grpSpPr>
            <a:xfrm>
              <a:off x="6115123" y="297355"/>
              <a:ext cx="2593991" cy="644788"/>
              <a:chOff x="548201" y="4249271"/>
              <a:chExt cx="2220540" cy="644788"/>
            </a:xfrm>
          </p:grpSpPr>
          <p:sp>
            <p:nvSpPr>
              <p:cNvPr id="6" name="TextBox 5">
                <a:extLst>
                  <a:ext uri="{FF2B5EF4-FFF2-40B4-BE49-F238E27FC236}">
                    <a16:creationId xmlns:a16="http://schemas.microsoft.com/office/drawing/2014/main" id="{D0ECC74C-8649-C448-AE8B-DAF3CE302740}"/>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7" name="Rectangle 6">
                <a:extLst>
                  <a:ext uri="{FF2B5EF4-FFF2-40B4-BE49-F238E27FC236}">
                    <a16:creationId xmlns:a16="http://schemas.microsoft.com/office/drawing/2014/main" id="{E29BC0E8-EA32-5243-B818-FB0EB26F15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Key1 </a:t>
                </a:r>
              </a:p>
            </p:txBody>
          </p:sp>
          <p:sp>
            <p:nvSpPr>
              <p:cNvPr id="8" name="Rectangle 7">
                <a:extLst>
                  <a:ext uri="{FF2B5EF4-FFF2-40B4-BE49-F238E27FC236}">
                    <a16:creationId xmlns:a16="http://schemas.microsoft.com/office/drawing/2014/main" id="{4A821857-6963-0A49-9972-C29154EA55F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value1</a:t>
                </a:r>
              </a:p>
            </p:txBody>
          </p:sp>
        </p:grpSp>
        <p:grpSp>
          <p:nvGrpSpPr>
            <p:cNvPr id="9" name="Group 8">
              <a:extLst>
                <a:ext uri="{FF2B5EF4-FFF2-40B4-BE49-F238E27FC236}">
                  <a16:creationId xmlns:a16="http://schemas.microsoft.com/office/drawing/2014/main" id="{1B31228D-A515-9046-AAC2-5F837355315F}"/>
                </a:ext>
              </a:extLst>
            </p:cNvPr>
            <p:cNvGrpSpPr/>
            <p:nvPr/>
          </p:nvGrpSpPr>
          <p:grpSpPr>
            <a:xfrm>
              <a:off x="6115123" y="983330"/>
              <a:ext cx="2593991" cy="644788"/>
              <a:chOff x="548201" y="4249271"/>
              <a:chExt cx="2220540" cy="644788"/>
            </a:xfrm>
          </p:grpSpPr>
          <p:sp>
            <p:nvSpPr>
              <p:cNvPr id="10" name="TextBox 9">
                <a:extLst>
                  <a:ext uri="{FF2B5EF4-FFF2-40B4-BE49-F238E27FC236}">
                    <a16:creationId xmlns:a16="http://schemas.microsoft.com/office/drawing/2014/main" id="{962F5DA7-9FAF-B949-82FD-F7C9711959E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1" name="Rectangle 10">
                <a:extLst>
                  <a:ext uri="{FF2B5EF4-FFF2-40B4-BE49-F238E27FC236}">
                    <a16:creationId xmlns:a16="http://schemas.microsoft.com/office/drawing/2014/main" id="{F92A1881-0EAE-7349-9104-01CD6EB136A8}"/>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Key2 </a:t>
                </a:r>
              </a:p>
            </p:txBody>
          </p:sp>
          <p:sp>
            <p:nvSpPr>
              <p:cNvPr id="12" name="Rectangle 11">
                <a:extLst>
                  <a:ext uri="{FF2B5EF4-FFF2-40B4-BE49-F238E27FC236}">
                    <a16:creationId xmlns:a16="http://schemas.microsoft.com/office/drawing/2014/main" id="{54F9F8E8-55C2-8F46-A6F0-A46865153351}"/>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value2</a:t>
                </a:r>
              </a:p>
            </p:txBody>
          </p:sp>
        </p:grpSp>
        <p:grpSp>
          <p:nvGrpSpPr>
            <p:cNvPr id="13" name="Group 12">
              <a:extLst>
                <a:ext uri="{FF2B5EF4-FFF2-40B4-BE49-F238E27FC236}">
                  <a16:creationId xmlns:a16="http://schemas.microsoft.com/office/drawing/2014/main" id="{6ACA6F0F-C433-8644-A856-F308F2A20E3E}"/>
                </a:ext>
              </a:extLst>
            </p:cNvPr>
            <p:cNvGrpSpPr/>
            <p:nvPr/>
          </p:nvGrpSpPr>
          <p:grpSpPr>
            <a:xfrm>
              <a:off x="6115124" y="1679139"/>
              <a:ext cx="2593991" cy="644788"/>
              <a:chOff x="548201" y="4249271"/>
              <a:chExt cx="2220540" cy="644788"/>
            </a:xfrm>
          </p:grpSpPr>
          <p:sp>
            <p:nvSpPr>
              <p:cNvPr id="14" name="TextBox 13">
                <a:extLst>
                  <a:ext uri="{FF2B5EF4-FFF2-40B4-BE49-F238E27FC236}">
                    <a16:creationId xmlns:a16="http://schemas.microsoft.com/office/drawing/2014/main" id="{190B85F7-02C2-F14D-A97D-E3FC524CF351}"/>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5" name="Rectangle 14">
                <a:extLst>
                  <a:ext uri="{FF2B5EF4-FFF2-40B4-BE49-F238E27FC236}">
                    <a16:creationId xmlns:a16="http://schemas.microsoft.com/office/drawing/2014/main" id="{08FFFB54-8705-9745-88E2-B54ADCFED81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 </a:t>
                </a:r>
              </a:p>
            </p:txBody>
          </p:sp>
          <p:sp>
            <p:nvSpPr>
              <p:cNvPr id="16" name="Rectangle 15">
                <a:extLst>
                  <a:ext uri="{FF2B5EF4-FFF2-40B4-BE49-F238E27FC236}">
                    <a16:creationId xmlns:a16="http://schemas.microsoft.com/office/drawing/2014/main" id="{C49B0E04-E0D5-2B4C-8E8D-22E63D7DD6A2}"/>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t>
                </a:r>
              </a:p>
            </p:txBody>
          </p:sp>
        </p:grpSp>
        <p:grpSp>
          <p:nvGrpSpPr>
            <p:cNvPr id="17" name="Group 16">
              <a:extLst>
                <a:ext uri="{FF2B5EF4-FFF2-40B4-BE49-F238E27FC236}">
                  <a16:creationId xmlns:a16="http://schemas.microsoft.com/office/drawing/2014/main" id="{E72B693E-DBC2-344A-8825-6C5D0E203D05}"/>
                </a:ext>
              </a:extLst>
            </p:cNvPr>
            <p:cNvGrpSpPr/>
            <p:nvPr/>
          </p:nvGrpSpPr>
          <p:grpSpPr>
            <a:xfrm>
              <a:off x="6115124" y="2333550"/>
              <a:ext cx="2593991" cy="644788"/>
              <a:chOff x="548201" y="4249271"/>
              <a:chExt cx="2220540" cy="644788"/>
            </a:xfrm>
          </p:grpSpPr>
          <p:sp>
            <p:nvSpPr>
              <p:cNvPr id="18" name="TextBox 17">
                <a:extLst>
                  <a:ext uri="{FF2B5EF4-FFF2-40B4-BE49-F238E27FC236}">
                    <a16:creationId xmlns:a16="http://schemas.microsoft.com/office/drawing/2014/main" id="{9D0A67BF-013E-0647-88F4-1CBD5BC5CA8F}"/>
                  </a:ext>
                </a:extLst>
              </p:cNvPr>
              <p:cNvSpPr txBox="1"/>
              <p:nvPr/>
            </p:nvSpPr>
            <p:spPr>
              <a:xfrm>
                <a:off x="659305" y="4249271"/>
                <a:ext cx="248023" cy="435332"/>
              </a:xfrm>
              <a:prstGeom prst="rect">
                <a:avLst/>
              </a:prstGeom>
              <a:noFill/>
            </p:spPr>
            <p:txBody>
              <a:bodyPr wrap="none" rtlCol="0">
                <a:spAutoFit/>
              </a:bodyPr>
              <a:lstStyle/>
              <a:p>
                <a:endParaRPr lang="en-US" sz="1100" dirty="0"/>
              </a:p>
            </p:txBody>
          </p:sp>
          <p:sp>
            <p:nvSpPr>
              <p:cNvPr id="19" name="Rectangle 18">
                <a:extLst>
                  <a:ext uri="{FF2B5EF4-FFF2-40B4-BE49-F238E27FC236}">
                    <a16:creationId xmlns:a16="http://schemas.microsoft.com/office/drawing/2014/main" id="{94B0C94F-D340-0D45-9BE2-4A80C1E3D667}"/>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KeyN</a:t>
                </a:r>
                <a:r>
                  <a:rPr lang="en-US" sz="1600" dirty="0">
                    <a:solidFill>
                      <a:schemeClr val="tx1"/>
                    </a:solidFill>
                  </a:rPr>
                  <a:t> </a:t>
                </a:r>
              </a:p>
            </p:txBody>
          </p:sp>
          <p:sp>
            <p:nvSpPr>
              <p:cNvPr id="20" name="Rectangle 19">
                <a:extLst>
                  <a:ext uri="{FF2B5EF4-FFF2-40B4-BE49-F238E27FC236}">
                    <a16:creationId xmlns:a16="http://schemas.microsoft.com/office/drawing/2014/main" id="{3E97981A-28A4-A445-B72F-E57A7D169319}"/>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valueN</a:t>
                </a:r>
                <a:endParaRPr lang="en-US" sz="1600" dirty="0">
                  <a:solidFill>
                    <a:schemeClr val="tx1"/>
                  </a:solidFill>
                </a:endParaRPr>
              </a:p>
            </p:txBody>
          </p:sp>
        </p:grpSp>
      </p:grpSp>
      <p:sp>
        <p:nvSpPr>
          <p:cNvPr id="23" name="Rounded Rectangle 22">
            <a:extLst>
              <a:ext uri="{FF2B5EF4-FFF2-40B4-BE49-F238E27FC236}">
                <a16:creationId xmlns:a16="http://schemas.microsoft.com/office/drawing/2014/main" id="{9D17EFC0-F0D7-4346-B866-9788A131A026}"/>
              </a:ext>
            </a:extLst>
          </p:cNvPr>
          <p:cNvSpPr/>
          <p:nvPr/>
        </p:nvSpPr>
        <p:spPr>
          <a:xfrm>
            <a:off x="3764115" y="983591"/>
            <a:ext cx="2313956" cy="235610"/>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F32134F0-7638-5D4E-A577-5D7304F8A70E}"/>
              </a:ext>
            </a:extLst>
          </p:cNvPr>
          <p:cNvPicPr>
            <a:picLocks noChangeAspect="1"/>
          </p:cNvPicPr>
          <p:nvPr/>
        </p:nvPicPr>
        <p:blipFill>
          <a:blip r:embed="rId3"/>
          <a:stretch>
            <a:fillRect/>
          </a:stretch>
        </p:blipFill>
        <p:spPr>
          <a:xfrm>
            <a:off x="235165" y="5774302"/>
            <a:ext cx="4330700" cy="95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55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ppt_w</p:attrName>
                                        </p:attrNameLst>
                                      </p:cBhvr>
                                      <p:tavLst>
                                        <p:tav tm="0" fmla="#ppt_w*sin(2.5*pi*$)">
                                          <p:val>
                                            <p:fltVal val="0"/>
                                          </p:val>
                                        </p:tav>
                                        <p:tav tm="100000">
                                          <p:val>
                                            <p:fltVal val="1"/>
                                          </p:val>
                                        </p:tav>
                                      </p:tavLst>
                                    </p:anim>
                                    <p:anim calcmode="lin" valueType="num">
                                      <p:cBhvr>
                                        <p:cTn id="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2" name="Picture 1">
            <a:extLst>
              <a:ext uri="{FF2B5EF4-FFF2-40B4-BE49-F238E27FC236}">
                <a16:creationId xmlns:a16="http://schemas.microsoft.com/office/drawing/2014/main" id="{7492D8CD-3C26-6840-8F41-F4D9A6C5AAEC}"/>
              </a:ext>
            </a:extLst>
          </p:cNvPr>
          <p:cNvPicPr>
            <a:picLocks noChangeAspect="1"/>
          </p:cNvPicPr>
          <p:nvPr/>
        </p:nvPicPr>
        <p:blipFill>
          <a:blip r:embed="rId2"/>
          <a:stretch>
            <a:fillRect/>
          </a:stretch>
        </p:blipFill>
        <p:spPr>
          <a:xfrm>
            <a:off x="423663" y="4238792"/>
            <a:ext cx="3189113" cy="242478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D986A16-429C-6A4B-B70C-67003F59DDB6}"/>
              </a:ext>
            </a:extLst>
          </p:cNvPr>
          <p:cNvPicPr>
            <a:picLocks noChangeAspect="1"/>
          </p:cNvPicPr>
          <p:nvPr/>
        </p:nvPicPr>
        <p:blipFill>
          <a:blip r:embed="rId3"/>
          <a:stretch>
            <a:fillRect/>
          </a:stretch>
        </p:blipFill>
        <p:spPr>
          <a:xfrm>
            <a:off x="2241175" y="1472345"/>
            <a:ext cx="6695021" cy="2690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3471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C43C7E-CE1B-ED48-9E65-305AC16DDED8}"/>
              </a:ext>
            </a:extLst>
          </p:cNvPr>
          <p:cNvPicPr>
            <a:picLocks noChangeAspect="1"/>
          </p:cNvPicPr>
          <p:nvPr/>
        </p:nvPicPr>
        <p:blipFill>
          <a:blip r:embed="rId2"/>
          <a:stretch>
            <a:fillRect/>
          </a:stretch>
        </p:blipFill>
        <p:spPr>
          <a:xfrm>
            <a:off x="4261608" y="555922"/>
            <a:ext cx="4647500" cy="317634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82085E2-165C-4D4A-BAD4-78C186D82770}"/>
              </a:ext>
            </a:extLst>
          </p:cNvPr>
          <p:cNvPicPr>
            <a:picLocks noChangeAspect="1"/>
          </p:cNvPicPr>
          <p:nvPr/>
        </p:nvPicPr>
        <p:blipFill>
          <a:blip r:embed="rId3"/>
          <a:stretch>
            <a:fillRect/>
          </a:stretch>
        </p:blipFill>
        <p:spPr>
          <a:xfrm>
            <a:off x="824742" y="2147582"/>
            <a:ext cx="4251283" cy="4337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870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8" name="Picture 7">
            <a:extLst>
              <a:ext uri="{FF2B5EF4-FFF2-40B4-BE49-F238E27FC236}">
                <a16:creationId xmlns:a16="http://schemas.microsoft.com/office/drawing/2014/main" id="{A54A4B00-4C2D-554F-A695-2996131ABE54}"/>
              </a:ext>
            </a:extLst>
          </p:cNvPr>
          <p:cNvPicPr>
            <a:picLocks noChangeAspect="1"/>
          </p:cNvPicPr>
          <p:nvPr/>
        </p:nvPicPr>
        <p:blipFill>
          <a:blip r:embed="rId2"/>
          <a:stretch>
            <a:fillRect/>
          </a:stretch>
        </p:blipFill>
        <p:spPr>
          <a:xfrm>
            <a:off x="989645" y="4460465"/>
            <a:ext cx="4521035" cy="2026024"/>
          </a:xfrm>
          <a:prstGeom prst="rect">
            <a:avLst/>
          </a:prstGeom>
          <a:ln>
            <a:noFill/>
          </a:ln>
          <a:effectLst>
            <a:outerShdw blurRad="292100" dist="139700" dir="2700000" algn="tl" rotWithShape="0">
              <a:srgbClr val="333333">
                <a:alpha val="65000"/>
              </a:srgbClr>
            </a:outerShdw>
          </a:effectLst>
        </p:spPr>
      </p:pic>
      <p:pic>
        <p:nvPicPr>
          <p:cNvPr id="2" name="Picture 1">
            <a:extLst>
              <a:ext uri="{FF2B5EF4-FFF2-40B4-BE49-F238E27FC236}">
                <a16:creationId xmlns:a16="http://schemas.microsoft.com/office/drawing/2014/main" id="{E22296E8-A312-9145-BFA2-09F5DDF67280}"/>
              </a:ext>
            </a:extLst>
          </p:cNvPr>
          <p:cNvPicPr>
            <a:picLocks noChangeAspect="1"/>
          </p:cNvPicPr>
          <p:nvPr/>
        </p:nvPicPr>
        <p:blipFill>
          <a:blip r:embed="rId3"/>
          <a:stretch>
            <a:fillRect/>
          </a:stretch>
        </p:blipFill>
        <p:spPr>
          <a:xfrm>
            <a:off x="2326540" y="1443319"/>
            <a:ext cx="6528975" cy="27522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2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4D03D4-4942-1C45-B119-68BF71273A4F}"/>
              </a:ext>
            </a:extLst>
          </p:cNvPr>
          <p:cNvPicPr>
            <a:picLocks noChangeAspect="1"/>
          </p:cNvPicPr>
          <p:nvPr/>
        </p:nvPicPr>
        <p:blipFill>
          <a:blip r:embed="rId2"/>
          <a:stretch>
            <a:fillRect/>
          </a:stretch>
        </p:blipFill>
        <p:spPr>
          <a:xfrm>
            <a:off x="2861878" y="539964"/>
            <a:ext cx="6093863" cy="2408946"/>
          </a:xfrm>
          <a:prstGeom prst="rect">
            <a:avLst/>
          </a:prstGeom>
        </p:spPr>
      </p:pic>
      <p:sp>
        <p:nvSpPr>
          <p:cNvPr id="3" name="Title 2">
            <a:extLst>
              <a:ext uri="{FF2B5EF4-FFF2-40B4-BE49-F238E27FC236}">
                <a16:creationId xmlns:a16="http://schemas.microsoft.com/office/drawing/2014/main" id="{C9076616-9E0C-564E-A764-E23BE1340B27}"/>
              </a:ext>
            </a:extLst>
          </p:cNvPr>
          <p:cNvSpPr>
            <a:spLocks noGrp="1"/>
          </p:cNvSpPr>
          <p:nvPr>
            <p:ph type="title"/>
          </p:nvPr>
        </p:nvSpPr>
        <p:spPr/>
        <p:txBody>
          <a:bodyPr/>
          <a:lstStyle/>
          <a:p>
            <a:r>
              <a:rPr lang="en-US" dirty="0"/>
              <a:t>Some tests</a:t>
            </a:r>
          </a:p>
        </p:txBody>
      </p:sp>
      <p:pic>
        <p:nvPicPr>
          <p:cNvPr id="6" name="Picture 5">
            <a:extLst>
              <a:ext uri="{FF2B5EF4-FFF2-40B4-BE49-F238E27FC236}">
                <a16:creationId xmlns:a16="http://schemas.microsoft.com/office/drawing/2014/main" id="{5EA8D59C-7C17-C241-843B-16DA17DA83AA}"/>
              </a:ext>
            </a:extLst>
          </p:cNvPr>
          <p:cNvPicPr>
            <a:picLocks noChangeAspect="1"/>
          </p:cNvPicPr>
          <p:nvPr/>
        </p:nvPicPr>
        <p:blipFill>
          <a:blip r:embed="rId3"/>
          <a:stretch>
            <a:fillRect/>
          </a:stretch>
        </p:blipFill>
        <p:spPr>
          <a:xfrm>
            <a:off x="4155141" y="3285565"/>
            <a:ext cx="4800600" cy="97790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45F7930-28A6-1A43-9616-7D74816BC28E}"/>
              </a:ext>
            </a:extLst>
          </p:cNvPr>
          <p:cNvSpPr txBox="1"/>
          <p:nvPr/>
        </p:nvSpPr>
        <p:spPr>
          <a:xfrm>
            <a:off x="232804" y="4087906"/>
            <a:ext cx="1447832" cy="2677656"/>
          </a:xfrm>
          <a:prstGeom prst="rect">
            <a:avLst/>
          </a:prstGeom>
          <a:noFill/>
        </p:spPr>
        <p:txBody>
          <a:bodyPr wrap="none" rtlCol="0">
            <a:spAutoFit/>
          </a:bodyPr>
          <a:lstStyle/>
          <a:p>
            <a:r>
              <a:rPr lang="en-US" sz="2400" dirty="0"/>
              <a:t>1 % 5 </a:t>
            </a:r>
            <a:r>
              <a:rPr lang="en-US" sz="2400" dirty="0">
                <a:sym typeface="Wingdings" pitchFamily="2" charset="2"/>
              </a:rPr>
              <a:t> 1</a:t>
            </a:r>
          </a:p>
          <a:p>
            <a:r>
              <a:rPr lang="en-US" sz="2400" dirty="0">
                <a:sym typeface="Wingdings" pitchFamily="2" charset="2"/>
              </a:rPr>
              <a:t>2 % 5  2</a:t>
            </a:r>
          </a:p>
          <a:p>
            <a:r>
              <a:rPr lang="en-US" sz="2400" dirty="0"/>
              <a:t>3 % 5 </a:t>
            </a:r>
            <a:r>
              <a:rPr lang="en-US" sz="2400" dirty="0">
                <a:sym typeface="Wingdings" pitchFamily="2" charset="2"/>
              </a:rPr>
              <a:t> 3</a:t>
            </a:r>
          </a:p>
          <a:p>
            <a:r>
              <a:rPr lang="en-US" sz="2400" dirty="0">
                <a:sym typeface="Wingdings" pitchFamily="2" charset="2"/>
              </a:rPr>
              <a:t>4 % 5  4</a:t>
            </a:r>
            <a:endParaRPr lang="en-US" sz="2400" dirty="0"/>
          </a:p>
          <a:p>
            <a:r>
              <a:rPr lang="en-US" sz="2400" dirty="0"/>
              <a:t>5 % 5 </a:t>
            </a:r>
            <a:r>
              <a:rPr lang="en-US" sz="2400" dirty="0">
                <a:sym typeface="Wingdings" pitchFamily="2" charset="2"/>
              </a:rPr>
              <a:t> 0</a:t>
            </a:r>
          </a:p>
          <a:p>
            <a:r>
              <a:rPr lang="en-US" sz="2400" dirty="0">
                <a:sym typeface="Wingdings" pitchFamily="2" charset="2"/>
              </a:rPr>
              <a:t>6 % 5  1</a:t>
            </a:r>
          </a:p>
          <a:p>
            <a:r>
              <a:rPr lang="en-US" sz="2400" dirty="0"/>
              <a:t>7 % 5 </a:t>
            </a:r>
            <a:r>
              <a:rPr lang="en-US" sz="2400" dirty="0">
                <a:sym typeface="Wingdings" pitchFamily="2" charset="2"/>
              </a:rPr>
              <a:t> 2</a:t>
            </a:r>
          </a:p>
        </p:txBody>
      </p:sp>
      <p:sp>
        <p:nvSpPr>
          <p:cNvPr id="9" name="Rounded Rectangle 8">
            <a:extLst>
              <a:ext uri="{FF2B5EF4-FFF2-40B4-BE49-F238E27FC236}">
                <a16:creationId xmlns:a16="http://schemas.microsoft.com/office/drawing/2014/main" id="{27EE55B7-B778-934A-BCB6-CB3A5E8F4224}"/>
              </a:ext>
            </a:extLst>
          </p:cNvPr>
          <p:cNvSpPr/>
          <p:nvPr/>
        </p:nvSpPr>
        <p:spPr>
          <a:xfrm>
            <a:off x="112647" y="4516919"/>
            <a:ext cx="1653399" cy="31167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1BDEAB73-0AFA-CF4E-8F8D-41C719FC32A5}"/>
              </a:ext>
            </a:extLst>
          </p:cNvPr>
          <p:cNvSpPr/>
          <p:nvPr/>
        </p:nvSpPr>
        <p:spPr>
          <a:xfrm>
            <a:off x="112646" y="6330654"/>
            <a:ext cx="1653399" cy="365982"/>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2FF47F62-A743-0A48-83D8-D319485876F5}"/>
              </a:ext>
            </a:extLst>
          </p:cNvPr>
          <p:cNvSpPr/>
          <p:nvPr/>
        </p:nvSpPr>
        <p:spPr>
          <a:xfrm>
            <a:off x="4763635" y="1607004"/>
            <a:ext cx="1653399"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AF6BD540-ABB3-AD44-B5D6-3672FFC891CE}"/>
              </a:ext>
            </a:extLst>
          </p:cNvPr>
          <p:cNvSpPr/>
          <p:nvPr/>
        </p:nvSpPr>
        <p:spPr>
          <a:xfrm>
            <a:off x="4763635" y="2133843"/>
            <a:ext cx="1653399"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 name="Elbow Connector 12">
            <a:extLst>
              <a:ext uri="{FF2B5EF4-FFF2-40B4-BE49-F238E27FC236}">
                <a16:creationId xmlns:a16="http://schemas.microsoft.com/office/drawing/2014/main" id="{296E6A1F-4E39-F64F-AAE3-B3DF8D6E2777}"/>
              </a:ext>
            </a:extLst>
          </p:cNvPr>
          <p:cNvCxnSpPr>
            <a:stCxn id="11" idx="1"/>
            <a:endCxn id="9" idx="3"/>
          </p:cNvCxnSpPr>
          <p:nvPr/>
        </p:nvCxnSpPr>
        <p:spPr>
          <a:xfrm rot="10800000" flipV="1">
            <a:off x="1766047" y="1782617"/>
            <a:ext cx="2997589" cy="2890138"/>
          </a:xfrm>
          <a:prstGeom prst="bentConnector3">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576F809E-F7A3-9D40-ACAC-5A70782887FF}"/>
              </a:ext>
            </a:extLst>
          </p:cNvPr>
          <p:cNvCxnSpPr>
            <a:cxnSpLocks/>
            <a:stCxn id="12" idx="2"/>
            <a:endCxn id="10" idx="3"/>
          </p:cNvCxnSpPr>
          <p:nvPr/>
        </p:nvCxnSpPr>
        <p:spPr>
          <a:xfrm rot="5400000">
            <a:off x="1663902" y="2587212"/>
            <a:ext cx="4028576" cy="3824290"/>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571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8F3A2-CFD3-7F40-9C52-F2EDDE832633}"/>
              </a:ext>
            </a:extLst>
          </p:cNvPr>
          <p:cNvSpPr>
            <a:spLocks noGrp="1"/>
          </p:cNvSpPr>
          <p:nvPr>
            <p:ph type="title"/>
          </p:nvPr>
        </p:nvSpPr>
        <p:spPr/>
        <p:txBody>
          <a:bodyPr/>
          <a:lstStyle/>
          <a:p>
            <a:r>
              <a:rPr lang="en-US" dirty="0"/>
              <a:t>Dictionary ADT</a:t>
            </a:r>
          </a:p>
        </p:txBody>
      </p:sp>
      <p:grpSp>
        <p:nvGrpSpPr>
          <p:cNvPr id="6" name="Group 5">
            <a:extLst>
              <a:ext uri="{FF2B5EF4-FFF2-40B4-BE49-F238E27FC236}">
                <a16:creationId xmlns:a16="http://schemas.microsoft.com/office/drawing/2014/main" id="{406BBD50-6FBA-554C-961B-E92E3BAFE63D}"/>
              </a:ext>
            </a:extLst>
          </p:cNvPr>
          <p:cNvGrpSpPr/>
          <p:nvPr/>
        </p:nvGrpSpPr>
        <p:grpSpPr>
          <a:xfrm>
            <a:off x="3672337" y="3684658"/>
            <a:ext cx="2593991" cy="644788"/>
            <a:chOff x="548201" y="4249271"/>
            <a:chExt cx="2220540" cy="644788"/>
          </a:xfrm>
        </p:grpSpPr>
        <p:sp>
          <p:nvSpPr>
            <p:cNvPr id="7" name="TextBox 6">
              <a:extLst>
                <a:ext uri="{FF2B5EF4-FFF2-40B4-BE49-F238E27FC236}">
                  <a16:creationId xmlns:a16="http://schemas.microsoft.com/office/drawing/2014/main" id="{59D6144E-A42A-9443-BE2E-EB9F0BAB09A7}"/>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8" name="Rectangle 7">
              <a:extLst>
                <a:ext uri="{FF2B5EF4-FFF2-40B4-BE49-F238E27FC236}">
                  <a16:creationId xmlns:a16="http://schemas.microsoft.com/office/drawing/2014/main" id="{86B7D3EC-4CC0-8047-8BF9-92DD4189AE2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Key3 </a:t>
              </a:r>
            </a:p>
          </p:txBody>
        </p:sp>
        <p:sp>
          <p:nvSpPr>
            <p:cNvPr id="9" name="Rectangle 8">
              <a:extLst>
                <a:ext uri="{FF2B5EF4-FFF2-40B4-BE49-F238E27FC236}">
                  <a16:creationId xmlns:a16="http://schemas.microsoft.com/office/drawing/2014/main" id="{438F9541-5C01-6B44-AB7C-270BB8F474F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value3</a:t>
              </a:r>
            </a:p>
          </p:txBody>
        </p:sp>
      </p:grpSp>
      <p:grpSp>
        <p:nvGrpSpPr>
          <p:cNvPr id="59" name="Group 58">
            <a:extLst>
              <a:ext uri="{FF2B5EF4-FFF2-40B4-BE49-F238E27FC236}">
                <a16:creationId xmlns:a16="http://schemas.microsoft.com/office/drawing/2014/main" id="{8007E28A-EAE0-CE4D-8C6C-B5B22DD9C2E4}"/>
              </a:ext>
            </a:extLst>
          </p:cNvPr>
          <p:cNvGrpSpPr/>
          <p:nvPr/>
        </p:nvGrpSpPr>
        <p:grpSpPr>
          <a:xfrm>
            <a:off x="3672337" y="4370633"/>
            <a:ext cx="2593991" cy="644788"/>
            <a:chOff x="548201" y="4249271"/>
            <a:chExt cx="2220540" cy="644788"/>
          </a:xfrm>
        </p:grpSpPr>
        <p:sp>
          <p:nvSpPr>
            <p:cNvPr id="60" name="TextBox 59">
              <a:extLst>
                <a:ext uri="{FF2B5EF4-FFF2-40B4-BE49-F238E27FC236}">
                  <a16:creationId xmlns:a16="http://schemas.microsoft.com/office/drawing/2014/main" id="{9DE92777-4C77-6442-93FD-7BB1C05D9A60}"/>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1" name="Rectangle 60">
              <a:extLst>
                <a:ext uri="{FF2B5EF4-FFF2-40B4-BE49-F238E27FC236}">
                  <a16:creationId xmlns:a16="http://schemas.microsoft.com/office/drawing/2014/main" id="{0F80B00C-F56C-B843-84AD-2CC1E688F249}"/>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Key4 </a:t>
              </a:r>
            </a:p>
          </p:txBody>
        </p:sp>
        <p:sp>
          <p:nvSpPr>
            <p:cNvPr id="62" name="Rectangle 61">
              <a:extLst>
                <a:ext uri="{FF2B5EF4-FFF2-40B4-BE49-F238E27FC236}">
                  <a16:creationId xmlns:a16="http://schemas.microsoft.com/office/drawing/2014/main" id="{8D3D49A9-99B2-A741-91A4-4987207F9413}"/>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value4</a:t>
              </a:r>
            </a:p>
          </p:txBody>
        </p:sp>
      </p:grpSp>
      <p:grpSp>
        <p:nvGrpSpPr>
          <p:cNvPr id="63" name="Group 62">
            <a:extLst>
              <a:ext uri="{FF2B5EF4-FFF2-40B4-BE49-F238E27FC236}">
                <a16:creationId xmlns:a16="http://schemas.microsoft.com/office/drawing/2014/main" id="{86FC79AB-5267-CB40-96CD-D0405BEC3619}"/>
              </a:ext>
            </a:extLst>
          </p:cNvPr>
          <p:cNvGrpSpPr/>
          <p:nvPr/>
        </p:nvGrpSpPr>
        <p:grpSpPr>
          <a:xfrm>
            <a:off x="3672338" y="5066442"/>
            <a:ext cx="2593991" cy="644788"/>
            <a:chOff x="548201" y="4249271"/>
            <a:chExt cx="2220540" cy="644788"/>
          </a:xfrm>
        </p:grpSpPr>
        <p:sp>
          <p:nvSpPr>
            <p:cNvPr id="64" name="TextBox 63">
              <a:extLst>
                <a:ext uri="{FF2B5EF4-FFF2-40B4-BE49-F238E27FC236}">
                  <a16:creationId xmlns:a16="http://schemas.microsoft.com/office/drawing/2014/main" id="{97DE0538-ECC8-EC4E-A920-AF06FAF91DDB}"/>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5" name="Rectangle 64">
              <a:extLst>
                <a:ext uri="{FF2B5EF4-FFF2-40B4-BE49-F238E27FC236}">
                  <a16:creationId xmlns:a16="http://schemas.microsoft.com/office/drawing/2014/main" id="{C253ECC7-6EEF-9040-8F3D-9ABCE662FB2E}"/>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 </a:t>
              </a:r>
            </a:p>
          </p:txBody>
        </p:sp>
        <p:sp>
          <p:nvSpPr>
            <p:cNvPr id="66" name="Rectangle 65">
              <a:extLst>
                <a:ext uri="{FF2B5EF4-FFF2-40B4-BE49-F238E27FC236}">
                  <a16:creationId xmlns:a16="http://schemas.microsoft.com/office/drawing/2014/main" id="{239379A9-EF15-3F42-9C93-8ABE0B8F853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a:t>
              </a:r>
            </a:p>
          </p:txBody>
        </p:sp>
      </p:grpSp>
      <p:grpSp>
        <p:nvGrpSpPr>
          <p:cNvPr id="67" name="Group 66">
            <a:extLst>
              <a:ext uri="{FF2B5EF4-FFF2-40B4-BE49-F238E27FC236}">
                <a16:creationId xmlns:a16="http://schemas.microsoft.com/office/drawing/2014/main" id="{C86BE8F9-DBD8-EB45-A6D9-963226130DDC}"/>
              </a:ext>
            </a:extLst>
          </p:cNvPr>
          <p:cNvGrpSpPr/>
          <p:nvPr/>
        </p:nvGrpSpPr>
        <p:grpSpPr>
          <a:xfrm>
            <a:off x="3672338" y="5720853"/>
            <a:ext cx="2593991" cy="644788"/>
            <a:chOff x="548201" y="4249271"/>
            <a:chExt cx="2220540" cy="644788"/>
          </a:xfrm>
        </p:grpSpPr>
        <p:sp>
          <p:nvSpPr>
            <p:cNvPr id="68" name="TextBox 67">
              <a:extLst>
                <a:ext uri="{FF2B5EF4-FFF2-40B4-BE49-F238E27FC236}">
                  <a16:creationId xmlns:a16="http://schemas.microsoft.com/office/drawing/2014/main" id="{1268D8AF-E3FF-3643-A1F0-090CAA4829E2}"/>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69" name="Rectangle 68">
              <a:extLst>
                <a:ext uri="{FF2B5EF4-FFF2-40B4-BE49-F238E27FC236}">
                  <a16:creationId xmlns:a16="http://schemas.microsoft.com/office/drawing/2014/main" id="{71E2A026-479E-F447-8B73-1F3C6CE80295}"/>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KeyN</a:t>
              </a:r>
              <a:r>
                <a:rPr lang="en-US" sz="2800" dirty="0">
                  <a:solidFill>
                    <a:schemeClr val="tx1"/>
                  </a:solidFill>
                </a:rPr>
                <a:t> </a:t>
              </a:r>
            </a:p>
          </p:txBody>
        </p:sp>
        <p:sp>
          <p:nvSpPr>
            <p:cNvPr id="70" name="Rectangle 69">
              <a:extLst>
                <a:ext uri="{FF2B5EF4-FFF2-40B4-BE49-F238E27FC236}">
                  <a16:creationId xmlns:a16="http://schemas.microsoft.com/office/drawing/2014/main" id="{5FCFD6E9-2A9D-A241-A9CB-AE8E039B70D5}"/>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chemeClr val="tx1"/>
                  </a:solidFill>
                </a:rPr>
                <a:t>valueN</a:t>
              </a:r>
              <a:endParaRPr lang="en-US" sz="2800" dirty="0">
                <a:solidFill>
                  <a:schemeClr val="tx1"/>
                </a:solidFill>
              </a:endParaRPr>
            </a:p>
          </p:txBody>
        </p:sp>
      </p:grpSp>
      <p:sp>
        <p:nvSpPr>
          <p:cNvPr id="74" name="TextBox 73">
            <a:extLst>
              <a:ext uri="{FF2B5EF4-FFF2-40B4-BE49-F238E27FC236}">
                <a16:creationId xmlns:a16="http://schemas.microsoft.com/office/drawing/2014/main" id="{ACC69F63-FDBA-214B-9F13-8C48F582B915}"/>
              </a:ext>
            </a:extLst>
          </p:cNvPr>
          <p:cNvSpPr txBox="1"/>
          <p:nvPr/>
        </p:nvSpPr>
        <p:spPr>
          <a:xfrm>
            <a:off x="3265467" y="3869324"/>
            <a:ext cx="340158" cy="461665"/>
          </a:xfrm>
          <a:prstGeom prst="rect">
            <a:avLst/>
          </a:prstGeom>
          <a:noFill/>
        </p:spPr>
        <p:txBody>
          <a:bodyPr wrap="none" rtlCol="0">
            <a:spAutoFit/>
          </a:bodyPr>
          <a:lstStyle/>
          <a:p>
            <a:r>
              <a:rPr lang="en-US" sz="2400" dirty="0">
                <a:highlight>
                  <a:srgbClr val="FFFF00"/>
                </a:highlight>
              </a:rPr>
              <a:t>2</a:t>
            </a:r>
          </a:p>
        </p:txBody>
      </p:sp>
      <p:sp>
        <p:nvSpPr>
          <p:cNvPr id="75" name="TextBox 74">
            <a:extLst>
              <a:ext uri="{FF2B5EF4-FFF2-40B4-BE49-F238E27FC236}">
                <a16:creationId xmlns:a16="http://schemas.microsoft.com/office/drawing/2014/main" id="{67AA9E1F-D064-CB42-AF88-D0F5DFFA678D}"/>
              </a:ext>
            </a:extLst>
          </p:cNvPr>
          <p:cNvSpPr txBox="1"/>
          <p:nvPr/>
        </p:nvSpPr>
        <p:spPr>
          <a:xfrm>
            <a:off x="3238133" y="4555299"/>
            <a:ext cx="340158" cy="461665"/>
          </a:xfrm>
          <a:prstGeom prst="rect">
            <a:avLst/>
          </a:prstGeom>
          <a:noFill/>
        </p:spPr>
        <p:txBody>
          <a:bodyPr wrap="none" rtlCol="0">
            <a:spAutoFit/>
          </a:bodyPr>
          <a:lstStyle/>
          <a:p>
            <a:r>
              <a:rPr lang="en-US" sz="2400" dirty="0">
                <a:solidFill>
                  <a:schemeClr val="bg2">
                    <a:lumMod val="65000"/>
                  </a:schemeClr>
                </a:solidFill>
              </a:rPr>
              <a:t>3</a:t>
            </a:r>
          </a:p>
        </p:txBody>
      </p:sp>
      <p:sp>
        <p:nvSpPr>
          <p:cNvPr id="76" name="TextBox 75">
            <a:extLst>
              <a:ext uri="{FF2B5EF4-FFF2-40B4-BE49-F238E27FC236}">
                <a16:creationId xmlns:a16="http://schemas.microsoft.com/office/drawing/2014/main" id="{41AB2E0A-19A2-CE41-8A80-CF4764CAE91E}"/>
              </a:ext>
            </a:extLst>
          </p:cNvPr>
          <p:cNvSpPr txBox="1"/>
          <p:nvPr/>
        </p:nvSpPr>
        <p:spPr>
          <a:xfrm>
            <a:off x="3238133" y="5179785"/>
            <a:ext cx="397866" cy="461665"/>
          </a:xfrm>
          <a:prstGeom prst="rect">
            <a:avLst/>
          </a:prstGeom>
          <a:noFill/>
        </p:spPr>
        <p:txBody>
          <a:bodyPr wrap="none" rtlCol="0">
            <a:spAutoFit/>
          </a:bodyPr>
          <a:lstStyle/>
          <a:p>
            <a:r>
              <a:rPr lang="en-US" sz="2400" dirty="0">
                <a:solidFill>
                  <a:schemeClr val="bg2">
                    <a:lumMod val="65000"/>
                  </a:schemeClr>
                </a:solidFill>
              </a:rPr>
              <a:t>…</a:t>
            </a:r>
          </a:p>
        </p:txBody>
      </p:sp>
      <p:sp>
        <p:nvSpPr>
          <p:cNvPr id="77" name="TextBox 76">
            <a:extLst>
              <a:ext uri="{FF2B5EF4-FFF2-40B4-BE49-F238E27FC236}">
                <a16:creationId xmlns:a16="http://schemas.microsoft.com/office/drawing/2014/main" id="{4C459A1D-A8E9-2644-B358-70843E630E82}"/>
              </a:ext>
            </a:extLst>
          </p:cNvPr>
          <p:cNvSpPr txBox="1"/>
          <p:nvPr/>
        </p:nvSpPr>
        <p:spPr>
          <a:xfrm>
            <a:off x="3238133" y="5853343"/>
            <a:ext cx="383438" cy="461665"/>
          </a:xfrm>
          <a:prstGeom prst="rect">
            <a:avLst/>
          </a:prstGeom>
          <a:noFill/>
        </p:spPr>
        <p:txBody>
          <a:bodyPr wrap="none" rtlCol="0">
            <a:spAutoFit/>
          </a:bodyPr>
          <a:lstStyle/>
          <a:p>
            <a:r>
              <a:rPr lang="en-US" sz="2400" dirty="0">
                <a:solidFill>
                  <a:schemeClr val="bg2">
                    <a:lumMod val="65000"/>
                  </a:schemeClr>
                </a:solidFill>
              </a:rPr>
              <a:t>N</a:t>
            </a:r>
          </a:p>
        </p:txBody>
      </p:sp>
      <p:grpSp>
        <p:nvGrpSpPr>
          <p:cNvPr id="29" name="Group 28">
            <a:extLst>
              <a:ext uri="{FF2B5EF4-FFF2-40B4-BE49-F238E27FC236}">
                <a16:creationId xmlns:a16="http://schemas.microsoft.com/office/drawing/2014/main" id="{A9DEC42F-489A-AF4A-B42A-5F28553EB214}"/>
              </a:ext>
            </a:extLst>
          </p:cNvPr>
          <p:cNvGrpSpPr/>
          <p:nvPr/>
        </p:nvGrpSpPr>
        <p:grpSpPr>
          <a:xfrm>
            <a:off x="3672337" y="2312708"/>
            <a:ext cx="2593991" cy="644788"/>
            <a:chOff x="548201" y="4249271"/>
            <a:chExt cx="2220540" cy="644788"/>
          </a:xfrm>
        </p:grpSpPr>
        <p:sp>
          <p:nvSpPr>
            <p:cNvPr id="30" name="TextBox 29">
              <a:extLst>
                <a:ext uri="{FF2B5EF4-FFF2-40B4-BE49-F238E27FC236}">
                  <a16:creationId xmlns:a16="http://schemas.microsoft.com/office/drawing/2014/main" id="{AF559F6E-C73D-2645-905B-EFE17FC98664}"/>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1" name="Rectangle 30">
              <a:extLst>
                <a:ext uri="{FF2B5EF4-FFF2-40B4-BE49-F238E27FC236}">
                  <a16:creationId xmlns:a16="http://schemas.microsoft.com/office/drawing/2014/main" id="{A100A1F5-6FC6-2F48-ACFB-94B16F32A8A4}"/>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Key1 </a:t>
              </a:r>
            </a:p>
          </p:txBody>
        </p:sp>
        <p:sp>
          <p:nvSpPr>
            <p:cNvPr id="32" name="Rectangle 31">
              <a:extLst>
                <a:ext uri="{FF2B5EF4-FFF2-40B4-BE49-F238E27FC236}">
                  <a16:creationId xmlns:a16="http://schemas.microsoft.com/office/drawing/2014/main" id="{AC2A5496-E2AB-674C-BC85-B3E6C7AD318C}"/>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value1</a:t>
              </a:r>
            </a:p>
          </p:txBody>
        </p:sp>
      </p:grpSp>
      <p:grpSp>
        <p:nvGrpSpPr>
          <p:cNvPr id="33" name="Group 32">
            <a:extLst>
              <a:ext uri="{FF2B5EF4-FFF2-40B4-BE49-F238E27FC236}">
                <a16:creationId xmlns:a16="http://schemas.microsoft.com/office/drawing/2014/main" id="{F0BE33E5-98AB-314C-8F0A-B1F92A6BB45E}"/>
              </a:ext>
            </a:extLst>
          </p:cNvPr>
          <p:cNvGrpSpPr/>
          <p:nvPr/>
        </p:nvGrpSpPr>
        <p:grpSpPr>
          <a:xfrm>
            <a:off x="3672337" y="2998683"/>
            <a:ext cx="2593991" cy="644788"/>
            <a:chOff x="548201" y="4249271"/>
            <a:chExt cx="2220540" cy="644788"/>
          </a:xfrm>
        </p:grpSpPr>
        <p:sp>
          <p:nvSpPr>
            <p:cNvPr id="34" name="TextBox 33">
              <a:extLst>
                <a:ext uri="{FF2B5EF4-FFF2-40B4-BE49-F238E27FC236}">
                  <a16:creationId xmlns:a16="http://schemas.microsoft.com/office/drawing/2014/main" id="{2A0A910B-5DA7-514E-970E-F81B87C44FA4}"/>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35" name="Rectangle 34">
              <a:extLst>
                <a:ext uri="{FF2B5EF4-FFF2-40B4-BE49-F238E27FC236}">
                  <a16:creationId xmlns:a16="http://schemas.microsoft.com/office/drawing/2014/main" id="{5EFE4EDC-7502-0249-865D-03806BD55283}"/>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Key2 </a:t>
              </a:r>
            </a:p>
          </p:txBody>
        </p:sp>
        <p:sp>
          <p:nvSpPr>
            <p:cNvPr id="36" name="Rectangle 35">
              <a:extLst>
                <a:ext uri="{FF2B5EF4-FFF2-40B4-BE49-F238E27FC236}">
                  <a16:creationId xmlns:a16="http://schemas.microsoft.com/office/drawing/2014/main" id="{760B549C-55DD-2842-A86B-F30A95CF5717}"/>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value2</a:t>
              </a:r>
            </a:p>
          </p:txBody>
        </p:sp>
      </p:grpSp>
      <p:sp>
        <p:nvSpPr>
          <p:cNvPr id="37" name="TextBox 36">
            <a:extLst>
              <a:ext uri="{FF2B5EF4-FFF2-40B4-BE49-F238E27FC236}">
                <a16:creationId xmlns:a16="http://schemas.microsoft.com/office/drawing/2014/main" id="{337DA307-10FF-4A41-9A0A-B86BB3E1D413}"/>
              </a:ext>
            </a:extLst>
          </p:cNvPr>
          <p:cNvSpPr txBox="1"/>
          <p:nvPr/>
        </p:nvSpPr>
        <p:spPr>
          <a:xfrm>
            <a:off x="3265467" y="2497374"/>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38" name="TextBox 37">
            <a:extLst>
              <a:ext uri="{FF2B5EF4-FFF2-40B4-BE49-F238E27FC236}">
                <a16:creationId xmlns:a16="http://schemas.microsoft.com/office/drawing/2014/main" id="{012BE28F-5E68-0746-8E3B-003787D8F8A8}"/>
              </a:ext>
            </a:extLst>
          </p:cNvPr>
          <p:cNvSpPr txBox="1"/>
          <p:nvPr/>
        </p:nvSpPr>
        <p:spPr>
          <a:xfrm>
            <a:off x="3238133" y="3183349"/>
            <a:ext cx="340158" cy="461665"/>
          </a:xfrm>
          <a:prstGeom prst="rect">
            <a:avLst/>
          </a:prstGeom>
          <a:noFill/>
        </p:spPr>
        <p:txBody>
          <a:bodyPr wrap="none" rtlCol="0">
            <a:spAutoFit/>
          </a:bodyPr>
          <a:lstStyle/>
          <a:p>
            <a:r>
              <a:rPr lang="en-US" sz="2400" dirty="0">
                <a:solidFill>
                  <a:schemeClr val="bg2">
                    <a:lumMod val="65000"/>
                  </a:schemeClr>
                </a:solidFill>
              </a:rPr>
              <a:t>1</a:t>
            </a:r>
          </a:p>
        </p:txBody>
      </p:sp>
      <p:grpSp>
        <p:nvGrpSpPr>
          <p:cNvPr id="16" name="Group 15">
            <a:extLst>
              <a:ext uri="{FF2B5EF4-FFF2-40B4-BE49-F238E27FC236}">
                <a16:creationId xmlns:a16="http://schemas.microsoft.com/office/drawing/2014/main" id="{93214630-09BF-A748-9B81-694B2E412E40}"/>
              </a:ext>
            </a:extLst>
          </p:cNvPr>
          <p:cNvGrpSpPr/>
          <p:nvPr/>
        </p:nvGrpSpPr>
        <p:grpSpPr>
          <a:xfrm>
            <a:off x="329593" y="4254672"/>
            <a:ext cx="2908540" cy="1181102"/>
            <a:chOff x="840581" y="3716789"/>
            <a:chExt cx="2908540" cy="1181102"/>
          </a:xfrm>
        </p:grpSpPr>
        <p:cxnSp>
          <p:nvCxnSpPr>
            <p:cNvPr id="80" name="Straight Arrow Connector 79">
              <a:extLst>
                <a:ext uri="{FF2B5EF4-FFF2-40B4-BE49-F238E27FC236}">
                  <a16:creationId xmlns:a16="http://schemas.microsoft.com/office/drawing/2014/main" id="{16D14EF0-16E1-DF45-8B86-AF45F7F4BBFB}"/>
                </a:ext>
              </a:extLst>
            </p:cNvPr>
            <p:cNvCxnSpPr>
              <a:cxnSpLocks/>
              <a:stCxn id="39" idx="3"/>
            </p:cNvCxnSpPr>
            <p:nvPr/>
          </p:nvCxnSpPr>
          <p:spPr>
            <a:xfrm flipV="1">
              <a:off x="2158891" y="3716789"/>
              <a:ext cx="1590230" cy="76560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BB14CB60-8611-BE42-A48D-840EBFF722F6}"/>
                </a:ext>
              </a:extLst>
            </p:cNvPr>
            <p:cNvSpPr/>
            <p:nvPr/>
          </p:nvSpPr>
          <p:spPr>
            <a:xfrm>
              <a:off x="840581" y="4066894"/>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grpSp>
      <p:sp>
        <p:nvSpPr>
          <p:cNvPr id="71" name="Rectangle 70">
            <a:extLst>
              <a:ext uri="{FF2B5EF4-FFF2-40B4-BE49-F238E27FC236}">
                <a16:creationId xmlns:a16="http://schemas.microsoft.com/office/drawing/2014/main" id="{764C2098-BCEA-AB40-936B-BB5AE7A21E7A}"/>
              </a:ext>
            </a:extLst>
          </p:cNvPr>
          <p:cNvSpPr/>
          <p:nvPr/>
        </p:nvSpPr>
        <p:spPr>
          <a:xfrm>
            <a:off x="329593" y="3423675"/>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cxnSp>
        <p:nvCxnSpPr>
          <p:cNvPr id="42" name="Straight Arrow Connector 41">
            <a:extLst>
              <a:ext uri="{FF2B5EF4-FFF2-40B4-BE49-F238E27FC236}">
                <a16:creationId xmlns:a16="http://schemas.microsoft.com/office/drawing/2014/main" id="{6D95DF61-85BE-F14A-BCCE-F1C886C1AA19}"/>
              </a:ext>
            </a:extLst>
          </p:cNvPr>
          <p:cNvCxnSpPr>
            <a:cxnSpLocks/>
            <a:stCxn id="71" idx="3"/>
            <a:endCxn id="74" idx="1"/>
          </p:cNvCxnSpPr>
          <p:nvPr/>
        </p:nvCxnSpPr>
        <p:spPr>
          <a:xfrm>
            <a:off x="1647903" y="3839174"/>
            <a:ext cx="1617564" cy="260983"/>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Explosion 2 16">
            <a:extLst>
              <a:ext uri="{FF2B5EF4-FFF2-40B4-BE49-F238E27FC236}">
                <a16:creationId xmlns:a16="http://schemas.microsoft.com/office/drawing/2014/main" id="{4974EBAC-F6F6-AB49-8C90-18DE9A5EC75B}"/>
              </a:ext>
            </a:extLst>
          </p:cNvPr>
          <p:cNvSpPr/>
          <p:nvPr/>
        </p:nvSpPr>
        <p:spPr>
          <a:xfrm>
            <a:off x="2526943" y="4294317"/>
            <a:ext cx="1667073" cy="1075129"/>
          </a:xfrm>
          <a:prstGeom prst="irregularSeal2">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2"/>
                </a:solidFill>
              </a:rPr>
              <a:t>collision</a:t>
            </a:r>
          </a:p>
        </p:txBody>
      </p:sp>
      <p:grpSp>
        <p:nvGrpSpPr>
          <p:cNvPr id="52" name="Group 51">
            <a:extLst>
              <a:ext uri="{FF2B5EF4-FFF2-40B4-BE49-F238E27FC236}">
                <a16:creationId xmlns:a16="http://schemas.microsoft.com/office/drawing/2014/main" id="{DE01BF33-2728-6F46-94D0-FABFF1841E21}"/>
              </a:ext>
            </a:extLst>
          </p:cNvPr>
          <p:cNvGrpSpPr/>
          <p:nvPr/>
        </p:nvGrpSpPr>
        <p:grpSpPr>
          <a:xfrm>
            <a:off x="3672337" y="3690607"/>
            <a:ext cx="2593991" cy="644788"/>
            <a:chOff x="548201" y="4249271"/>
            <a:chExt cx="2220540" cy="644788"/>
          </a:xfrm>
        </p:grpSpPr>
        <p:sp>
          <p:nvSpPr>
            <p:cNvPr id="53" name="TextBox 52">
              <a:extLst>
                <a:ext uri="{FF2B5EF4-FFF2-40B4-BE49-F238E27FC236}">
                  <a16:creationId xmlns:a16="http://schemas.microsoft.com/office/drawing/2014/main" id="{686F4293-5598-AE49-960C-8F8AA3B75C0A}"/>
                </a:ext>
              </a:extLst>
            </p:cNvPr>
            <p:cNvSpPr txBox="1"/>
            <p:nvPr/>
          </p:nvSpPr>
          <p:spPr>
            <a:xfrm>
              <a:off x="659305" y="4249271"/>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4B1E4788-281B-9240-AA7A-C8CA7897557A}"/>
                </a:ext>
              </a:extLst>
            </p:cNvPr>
            <p:cNvSpPr/>
            <p:nvPr/>
          </p:nvSpPr>
          <p:spPr>
            <a:xfrm>
              <a:off x="54820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2 </a:t>
              </a:r>
            </a:p>
          </p:txBody>
        </p:sp>
        <p:sp>
          <p:nvSpPr>
            <p:cNvPr id="55" name="Rectangle 54">
              <a:extLst>
                <a:ext uri="{FF2B5EF4-FFF2-40B4-BE49-F238E27FC236}">
                  <a16:creationId xmlns:a16="http://schemas.microsoft.com/office/drawing/2014/main" id="{21CCC63C-C47E-2D4E-93F5-08163005ABCB}"/>
                </a:ext>
              </a:extLst>
            </p:cNvPr>
            <p:cNvSpPr/>
            <p:nvPr/>
          </p:nvSpPr>
          <p:spPr>
            <a:xfrm>
              <a:off x="1658471" y="4311353"/>
              <a:ext cx="11102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86</a:t>
              </a:r>
            </a:p>
          </p:txBody>
        </p:sp>
      </p:grpSp>
    </p:spTree>
    <p:extLst>
      <p:ext uri="{BB962C8B-B14F-4D97-AF65-F5344CB8AC3E}">
        <p14:creationId xmlns:p14="http://schemas.microsoft.com/office/powerpoint/2010/main" val="20157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dissolve">
                                      <p:cBhvr>
                                        <p:cTn id="16" dur="10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0" y="1602254"/>
            <a:ext cx="9287435" cy="4015497"/>
          </a:xfrm>
        </p:spPr>
        <p:txBody>
          <a:bodyPr/>
          <a:lstStyle/>
          <a:p>
            <a:r>
              <a:rPr lang="en-US" sz="2800" dirty="0"/>
              <a:t>Three approaches</a:t>
            </a:r>
          </a:p>
          <a:p>
            <a:endParaRPr lang="en-US" sz="2800" dirty="0"/>
          </a:p>
          <a:p>
            <a:pPr marL="914400" lvl="1" indent="-457200">
              <a:buFont typeface="+mj-lt"/>
              <a:buAutoNum type="arabicPeriod"/>
            </a:pPr>
            <a:r>
              <a:rPr lang="en-US" sz="2400" dirty="0"/>
              <a:t>Better hashing algorithm</a:t>
            </a:r>
          </a:p>
          <a:p>
            <a:pPr marL="914400" lvl="1" indent="-457200">
              <a:buFont typeface="+mj-lt"/>
              <a:buAutoNum type="arabicPeriod"/>
            </a:pPr>
            <a:endParaRPr lang="en-US" sz="2400" dirty="0"/>
          </a:p>
          <a:p>
            <a:pPr marL="914400" lvl="1" indent="-457200">
              <a:buFont typeface="+mj-lt"/>
              <a:buAutoNum type="arabicPeriod"/>
            </a:pPr>
            <a:endParaRPr lang="en-US" sz="2400" dirty="0"/>
          </a:p>
          <a:p>
            <a:pPr marL="914400" lvl="1" indent="-457200">
              <a:buFont typeface="+mj-lt"/>
              <a:buAutoNum type="arabicPeriod"/>
            </a:pPr>
            <a:r>
              <a:rPr lang="en-US" sz="2400" dirty="0"/>
              <a:t>Find another location in the table</a:t>
            </a:r>
          </a:p>
          <a:p>
            <a:pPr marL="457200" lvl="1" indent="0">
              <a:buNone/>
            </a:pPr>
            <a:endParaRPr lang="en-US" sz="2400" dirty="0"/>
          </a:p>
          <a:p>
            <a:pPr marL="914400" lvl="1" indent="-457200">
              <a:buFont typeface="+mj-lt"/>
              <a:buAutoNum type="arabicPeriod"/>
            </a:pPr>
            <a:endParaRPr lang="en-US" sz="2400" dirty="0"/>
          </a:p>
          <a:p>
            <a:pPr marL="457200" lvl="1" indent="0">
              <a:buNone/>
            </a:pPr>
            <a:r>
              <a:rPr lang="en-US" sz="2400" dirty="0"/>
              <a:t>3. 	Modify the entry to be able to hold more than one set of values</a:t>
            </a:r>
          </a:p>
          <a:p>
            <a:pPr marL="457200" lvl="1" indent="0">
              <a:buNone/>
            </a:pPr>
            <a:endParaRPr lang="en-US" sz="2400"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4" name="Rectangle 3">
            <a:extLst>
              <a:ext uri="{FF2B5EF4-FFF2-40B4-BE49-F238E27FC236}">
                <a16:creationId xmlns:a16="http://schemas.microsoft.com/office/drawing/2014/main" id="{45D904AF-298F-1C4E-9E33-2ACF1D5BA8F3}"/>
              </a:ext>
            </a:extLst>
          </p:cNvPr>
          <p:cNvSpPr/>
          <p:nvPr/>
        </p:nvSpPr>
        <p:spPr>
          <a:xfrm>
            <a:off x="1357754" y="3159623"/>
            <a:ext cx="7126941" cy="338554"/>
          </a:xfrm>
          <a:prstGeom prst="rect">
            <a:avLst/>
          </a:prstGeom>
        </p:spPr>
        <p:txBody>
          <a:bodyPr wrap="square">
            <a:spAutoFit/>
          </a:bodyPr>
          <a:lstStyle/>
          <a:p>
            <a:r>
              <a:rPr lang="en-US" sz="1600" dirty="0">
                <a:hlinkClick r:id="rId2"/>
              </a:rPr>
              <a:t>https://medium.com/basecs/hashing-out-hash-functions-ea5dd8beb4dd</a:t>
            </a:r>
            <a:endParaRPr lang="en-US" sz="1600" dirty="0"/>
          </a:p>
        </p:txBody>
      </p:sp>
    </p:spTree>
    <p:extLst>
      <p:ext uri="{BB962C8B-B14F-4D97-AF65-F5344CB8AC3E}">
        <p14:creationId xmlns:p14="http://schemas.microsoft.com/office/powerpoint/2010/main" val="22627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288485" y="1826372"/>
            <a:ext cx="8196210" cy="4015497"/>
          </a:xfrm>
        </p:spPr>
        <p:txBody>
          <a:bodyPr/>
          <a:lstStyle/>
          <a:p>
            <a:r>
              <a:rPr lang="en-US" dirty="0"/>
              <a:t>The second approach</a:t>
            </a:r>
          </a:p>
          <a:p>
            <a:endParaRPr lang="en-US" dirty="0"/>
          </a:p>
          <a:p>
            <a:pPr marL="914400" lvl="1" indent="-457200">
              <a:buFont typeface="+mj-lt"/>
              <a:buAutoNum type="arabicPeriod"/>
            </a:pPr>
            <a:r>
              <a:rPr lang="en-US" dirty="0"/>
              <a:t>Find another location in the table</a:t>
            </a:r>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457200" lvl="1" indent="0">
              <a:buNone/>
            </a:pPr>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9" name="Rectangle 8">
            <a:extLst>
              <a:ext uri="{FF2B5EF4-FFF2-40B4-BE49-F238E27FC236}">
                <a16:creationId xmlns:a16="http://schemas.microsoft.com/office/drawing/2014/main" id="{E88289EF-4683-8444-A9BF-F191E182F615}"/>
              </a:ext>
            </a:extLst>
          </p:cNvPr>
          <p:cNvSpPr/>
          <p:nvPr/>
        </p:nvSpPr>
        <p:spPr>
          <a:xfrm>
            <a:off x="4973797" y="370037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1" name="Rectangle 10">
            <a:extLst>
              <a:ext uri="{FF2B5EF4-FFF2-40B4-BE49-F238E27FC236}">
                <a16:creationId xmlns:a16="http://schemas.microsoft.com/office/drawing/2014/main" id="{07D3E6E9-8E65-1843-B789-51DCF3B40A36}"/>
              </a:ext>
            </a:extLst>
          </p:cNvPr>
          <p:cNvSpPr/>
          <p:nvPr/>
        </p:nvSpPr>
        <p:spPr>
          <a:xfrm>
            <a:off x="4973796" y="418963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2" name="Rectangle 11">
            <a:extLst>
              <a:ext uri="{FF2B5EF4-FFF2-40B4-BE49-F238E27FC236}">
                <a16:creationId xmlns:a16="http://schemas.microsoft.com/office/drawing/2014/main" id="{5D24DC81-EB97-1547-A4AD-45403BBD555E}"/>
              </a:ext>
            </a:extLst>
          </p:cNvPr>
          <p:cNvSpPr/>
          <p:nvPr/>
        </p:nvSpPr>
        <p:spPr>
          <a:xfrm>
            <a:off x="4973797" y="4678894"/>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17CB0B1E-0069-4B4D-AACD-B45C2EB8B005}"/>
              </a:ext>
            </a:extLst>
          </p:cNvPr>
          <p:cNvSpPr/>
          <p:nvPr/>
        </p:nvSpPr>
        <p:spPr>
          <a:xfrm>
            <a:off x="4973796" y="5168153"/>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24" name="Rectangle 23">
            <a:extLst>
              <a:ext uri="{FF2B5EF4-FFF2-40B4-BE49-F238E27FC236}">
                <a16:creationId xmlns:a16="http://schemas.microsoft.com/office/drawing/2014/main" id="{4AE9D6FC-8623-5942-8331-06BD84366341}"/>
              </a:ext>
            </a:extLst>
          </p:cNvPr>
          <p:cNvSpPr/>
          <p:nvPr/>
        </p:nvSpPr>
        <p:spPr>
          <a:xfrm>
            <a:off x="2642487" y="4923523"/>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sp>
        <p:nvSpPr>
          <p:cNvPr id="25" name="Rectangle 24">
            <a:extLst>
              <a:ext uri="{FF2B5EF4-FFF2-40B4-BE49-F238E27FC236}">
                <a16:creationId xmlns:a16="http://schemas.microsoft.com/office/drawing/2014/main" id="{EA58FA86-3DB0-E744-85F0-FC45435F5F24}"/>
              </a:ext>
            </a:extLst>
          </p:cNvPr>
          <p:cNvSpPr/>
          <p:nvPr/>
        </p:nvSpPr>
        <p:spPr>
          <a:xfrm>
            <a:off x="2642487" y="3847897"/>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sp>
        <p:nvSpPr>
          <p:cNvPr id="26" name="TextBox 25">
            <a:extLst>
              <a:ext uri="{FF2B5EF4-FFF2-40B4-BE49-F238E27FC236}">
                <a16:creationId xmlns:a16="http://schemas.microsoft.com/office/drawing/2014/main" id="{105D3DAD-E879-394E-80A9-99EDDA0B9761}"/>
              </a:ext>
            </a:extLst>
          </p:cNvPr>
          <p:cNvSpPr txBox="1"/>
          <p:nvPr/>
        </p:nvSpPr>
        <p:spPr>
          <a:xfrm>
            <a:off x="4596413" y="4725939"/>
            <a:ext cx="340158" cy="461665"/>
          </a:xfrm>
          <a:prstGeom prst="rect">
            <a:avLst/>
          </a:prstGeom>
          <a:noFill/>
        </p:spPr>
        <p:txBody>
          <a:bodyPr wrap="none" rtlCol="0">
            <a:spAutoFit/>
          </a:bodyPr>
          <a:lstStyle/>
          <a:p>
            <a:r>
              <a:rPr lang="en-US" sz="2400" dirty="0">
                <a:highlight>
                  <a:srgbClr val="FFFF00"/>
                </a:highlight>
              </a:rPr>
              <a:t>2</a:t>
            </a:r>
          </a:p>
        </p:txBody>
      </p:sp>
      <p:sp>
        <p:nvSpPr>
          <p:cNvPr id="27" name="TextBox 26">
            <a:extLst>
              <a:ext uri="{FF2B5EF4-FFF2-40B4-BE49-F238E27FC236}">
                <a16:creationId xmlns:a16="http://schemas.microsoft.com/office/drawing/2014/main" id="{641D5374-E047-1C44-AEF0-CCBA67DA75CD}"/>
              </a:ext>
            </a:extLst>
          </p:cNvPr>
          <p:cNvSpPr txBox="1"/>
          <p:nvPr/>
        </p:nvSpPr>
        <p:spPr>
          <a:xfrm>
            <a:off x="4597278" y="3708519"/>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28" name="TextBox 27">
            <a:extLst>
              <a:ext uri="{FF2B5EF4-FFF2-40B4-BE49-F238E27FC236}">
                <a16:creationId xmlns:a16="http://schemas.microsoft.com/office/drawing/2014/main" id="{7DEC46B9-F652-CC4D-9DD6-D1553F1DBB56}"/>
              </a:ext>
            </a:extLst>
          </p:cNvPr>
          <p:cNvSpPr txBox="1"/>
          <p:nvPr/>
        </p:nvSpPr>
        <p:spPr>
          <a:xfrm>
            <a:off x="4596413" y="4217229"/>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9" name="TextBox 28">
            <a:extLst>
              <a:ext uri="{FF2B5EF4-FFF2-40B4-BE49-F238E27FC236}">
                <a16:creationId xmlns:a16="http://schemas.microsoft.com/office/drawing/2014/main" id="{BE6F87E5-00CD-C541-8C38-3C9F540F9B0C}"/>
              </a:ext>
            </a:extLst>
          </p:cNvPr>
          <p:cNvSpPr txBox="1"/>
          <p:nvPr/>
        </p:nvSpPr>
        <p:spPr>
          <a:xfrm>
            <a:off x="4596413" y="5203710"/>
            <a:ext cx="340158" cy="461665"/>
          </a:xfrm>
          <a:prstGeom prst="rect">
            <a:avLst/>
          </a:prstGeom>
          <a:noFill/>
        </p:spPr>
        <p:txBody>
          <a:bodyPr wrap="none" rtlCol="0">
            <a:spAutoFit/>
          </a:bodyPr>
          <a:lstStyle/>
          <a:p>
            <a:r>
              <a:rPr lang="en-US" sz="2400" dirty="0">
                <a:solidFill>
                  <a:schemeClr val="bg2">
                    <a:lumMod val="65000"/>
                  </a:schemeClr>
                </a:solidFill>
              </a:rPr>
              <a:t>3</a:t>
            </a:r>
          </a:p>
        </p:txBody>
      </p:sp>
      <p:cxnSp>
        <p:nvCxnSpPr>
          <p:cNvPr id="30" name="Straight Arrow Connector 29">
            <a:extLst>
              <a:ext uri="{FF2B5EF4-FFF2-40B4-BE49-F238E27FC236}">
                <a16:creationId xmlns:a16="http://schemas.microsoft.com/office/drawing/2014/main" id="{D276C8C3-6158-DE40-A48A-F01FF62E9BE0}"/>
              </a:ext>
            </a:extLst>
          </p:cNvPr>
          <p:cNvCxnSpPr>
            <a:cxnSpLocks/>
          </p:cNvCxnSpPr>
          <p:nvPr/>
        </p:nvCxnSpPr>
        <p:spPr>
          <a:xfrm>
            <a:off x="3960798" y="4217229"/>
            <a:ext cx="635615" cy="70629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EB1FC28-96E6-C244-A5D1-789487B1CEC7}"/>
              </a:ext>
            </a:extLst>
          </p:cNvPr>
          <p:cNvCxnSpPr>
            <a:cxnSpLocks/>
          </p:cNvCxnSpPr>
          <p:nvPr/>
        </p:nvCxnSpPr>
        <p:spPr>
          <a:xfrm flipV="1">
            <a:off x="3960797" y="5047129"/>
            <a:ext cx="557415" cy="268942"/>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30B09AC-48CB-764B-A20A-22CD5B7B4398}"/>
              </a:ext>
            </a:extLst>
          </p:cNvPr>
          <p:cNvSpPr/>
          <p:nvPr/>
        </p:nvSpPr>
        <p:spPr>
          <a:xfrm>
            <a:off x="4973796" y="565741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TextBox 16">
            <a:extLst>
              <a:ext uri="{FF2B5EF4-FFF2-40B4-BE49-F238E27FC236}">
                <a16:creationId xmlns:a16="http://schemas.microsoft.com/office/drawing/2014/main" id="{7C68E1A5-9811-BC4A-9271-C83BDCC480ED}"/>
              </a:ext>
            </a:extLst>
          </p:cNvPr>
          <p:cNvSpPr txBox="1"/>
          <p:nvPr/>
        </p:nvSpPr>
        <p:spPr>
          <a:xfrm>
            <a:off x="4596413" y="5724280"/>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18" name="Rectangle 17">
            <a:extLst>
              <a:ext uri="{FF2B5EF4-FFF2-40B4-BE49-F238E27FC236}">
                <a16:creationId xmlns:a16="http://schemas.microsoft.com/office/drawing/2014/main" id="{BC935450-A372-8C43-A321-7E67FFF7FCD8}"/>
              </a:ext>
            </a:extLst>
          </p:cNvPr>
          <p:cNvSpPr/>
          <p:nvPr/>
        </p:nvSpPr>
        <p:spPr>
          <a:xfrm>
            <a:off x="4973796" y="469209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2 </a:t>
            </a:r>
            <a:r>
              <a:rPr lang="en-US" sz="2000" dirty="0">
                <a:solidFill>
                  <a:schemeClr val="tx1"/>
                </a:solidFill>
                <a:sym typeface="Wingdings" pitchFamily="2" charset="2"/>
              </a:rPr>
              <a:t> </a:t>
            </a:r>
            <a:r>
              <a:rPr lang="en-US" sz="2000" dirty="0">
                <a:solidFill>
                  <a:schemeClr val="tx1"/>
                </a:solidFill>
              </a:rPr>
              <a:t>86</a:t>
            </a:r>
          </a:p>
        </p:txBody>
      </p:sp>
      <p:sp>
        <p:nvSpPr>
          <p:cNvPr id="19" name="Rectangle 18">
            <a:extLst>
              <a:ext uri="{FF2B5EF4-FFF2-40B4-BE49-F238E27FC236}">
                <a16:creationId xmlns:a16="http://schemas.microsoft.com/office/drawing/2014/main" id="{8D764BE0-6624-2D47-BC67-2DCC12084DD1}"/>
              </a:ext>
            </a:extLst>
          </p:cNvPr>
          <p:cNvSpPr/>
          <p:nvPr/>
        </p:nvSpPr>
        <p:spPr>
          <a:xfrm>
            <a:off x="4973795" y="516889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7 </a:t>
            </a:r>
            <a:r>
              <a:rPr lang="en-US" sz="2000" dirty="0">
                <a:solidFill>
                  <a:schemeClr val="tx1"/>
                </a:solidFill>
                <a:sym typeface="Wingdings" pitchFamily="2" charset="2"/>
              </a:rPr>
              <a:t> 87</a:t>
            </a:r>
            <a:endParaRPr lang="en-US" sz="2000" dirty="0">
              <a:solidFill>
                <a:schemeClr val="tx1"/>
              </a:solidFill>
            </a:endParaRPr>
          </a:p>
        </p:txBody>
      </p:sp>
      <p:sp>
        <p:nvSpPr>
          <p:cNvPr id="20" name="TextBox 19">
            <a:extLst>
              <a:ext uri="{FF2B5EF4-FFF2-40B4-BE49-F238E27FC236}">
                <a16:creationId xmlns:a16="http://schemas.microsoft.com/office/drawing/2014/main" id="{9CAC275D-52EC-8B4A-BF42-14BFFBEC0010}"/>
              </a:ext>
            </a:extLst>
          </p:cNvPr>
          <p:cNvSpPr txBox="1"/>
          <p:nvPr/>
        </p:nvSpPr>
        <p:spPr>
          <a:xfrm>
            <a:off x="1010950" y="6146671"/>
            <a:ext cx="2884892" cy="523220"/>
          </a:xfrm>
          <a:prstGeom prst="rect">
            <a:avLst/>
          </a:prstGeom>
          <a:noFill/>
        </p:spPr>
        <p:txBody>
          <a:bodyPr wrap="none" rtlCol="0">
            <a:spAutoFit/>
          </a:bodyPr>
          <a:lstStyle/>
          <a:p>
            <a:r>
              <a:rPr lang="en-US" sz="2800" i="1" dirty="0"/>
              <a:t>“open addressing”</a:t>
            </a:r>
          </a:p>
        </p:txBody>
      </p:sp>
    </p:spTree>
    <p:extLst>
      <p:ext uri="{BB962C8B-B14F-4D97-AF65-F5344CB8AC3E}">
        <p14:creationId xmlns:p14="http://schemas.microsoft.com/office/powerpoint/2010/main" val="19619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8" grpId="0" animBg="1"/>
      <p:bldP spid="19"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288485" y="1556626"/>
            <a:ext cx="8196210" cy="4015497"/>
          </a:xfrm>
        </p:spPr>
        <p:txBody>
          <a:bodyPr/>
          <a:lstStyle/>
          <a:p>
            <a:r>
              <a:rPr lang="en-US" dirty="0"/>
              <a:t>Two approaches</a:t>
            </a:r>
          </a:p>
          <a:p>
            <a:endParaRPr lang="en-US" dirty="0"/>
          </a:p>
          <a:p>
            <a:pPr marL="457200" lvl="1" indent="0">
              <a:buNone/>
            </a:pPr>
            <a:r>
              <a:rPr lang="en-US" dirty="0"/>
              <a:t>2.	Make entry keep multiple key/value pairs</a:t>
            </a:r>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914400" lvl="1" indent="-457200">
              <a:buFont typeface="+mj-lt"/>
              <a:buAutoNum type="arabicPeriod"/>
            </a:pPr>
            <a:endParaRPr lang="en-US" dirty="0"/>
          </a:p>
          <a:p>
            <a:pPr marL="457200" lvl="1" indent="0">
              <a:buNone/>
            </a:pPr>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p:txBody>
          <a:bodyPr/>
          <a:lstStyle/>
          <a:p>
            <a:r>
              <a:rPr lang="en-US" dirty="0"/>
              <a:t>Collision</a:t>
            </a:r>
          </a:p>
        </p:txBody>
      </p:sp>
      <p:sp>
        <p:nvSpPr>
          <p:cNvPr id="9" name="Rectangle 8">
            <a:extLst>
              <a:ext uri="{FF2B5EF4-FFF2-40B4-BE49-F238E27FC236}">
                <a16:creationId xmlns:a16="http://schemas.microsoft.com/office/drawing/2014/main" id="{E88289EF-4683-8444-A9BF-F191E182F615}"/>
              </a:ext>
            </a:extLst>
          </p:cNvPr>
          <p:cNvSpPr/>
          <p:nvPr/>
        </p:nvSpPr>
        <p:spPr>
          <a:xfrm>
            <a:off x="3003066" y="3125828"/>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1" name="Rectangle 10">
            <a:extLst>
              <a:ext uri="{FF2B5EF4-FFF2-40B4-BE49-F238E27FC236}">
                <a16:creationId xmlns:a16="http://schemas.microsoft.com/office/drawing/2014/main" id="{07D3E6E9-8E65-1843-B789-51DCF3B40A36}"/>
              </a:ext>
            </a:extLst>
          </p:cNvPr>
          <p:cNvSpPr/>
          <p:nvPr/>
        </p:nvSpPr>
        <p:spPr>
          <a:xfrm>
            <a:off x="3003065" y="3615087"/>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2" name="Rectangle 11">
            <a:extLst>
              <a:ext uri="{FF2B5EF4-FFF2-40B4-BE49-F238E27FC236}">
                <a16:creationId xmlns:a16="http://schemas.microsoft.com/office/drawing/2014/main" id="{5D24DC81-EB97-1547-A4AD-45403BBD555E}"/>
              </a:ext>
            </a:extLst>
          </p:cNvPr>
          <p:cNvSpPr/>
          <p:nvPr/>
        </p:nvSpPr>
        <p:spPr>
          <a:xfrm>
            <a:off x="3003066"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17CB0B1E-0069-4B4D-AACD-B45C2EB8B005}"/>
              </a:ext>
            </a:extLst>
          </p:cNvPr>
          <p:cNvSpPr/>
          <p:nvPr/>
        </p:nvSpPr>
        <p:spPr>
          <a:xfrm>
            <a:off x="3003065" y="4593605"/>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24" name="Rectangle 23">
            <a:extLst>
              <a:ext uri="{FF2B5EF4-FFF2-40B4-BE49-F238E27FC236}">
                <a16:creationId xmlns:a16="http://schemas.microsoft.com/office/drawing/2014/main" id="{4AE9D6FC-8623-5942-8331-06BD84366341}"/>
              </a:ext>
            </a:extLst>
          </p:cNvPr>
          <p:cNvSpPr/>
          <p:nvPr/>
        </p:nvSpPr>
        <p:spPr>
          <a:xfrm>
            <a:off x="671756" y="4348975"/>
            <a:ext cx="1318310" cy="830997"/>
          </a:xfrm>
          <a:prstGeom prst="rect">
            <a:avLst/>
          </a:prstGeom>
          <a:ln>
            <a:solidFill>
              <a:schemeClr val="accent1"/>
            </a:solidFill>
          </a:ln>
        </p:spPr>
        <p:txBody>
          <a:bodyPr wrap="none">
            <a:spAutoFit/>
          </a:bodyPr>
          <a:lstStyle/>
          <a:p>
            <a:r>
              <a:rPr lang="en-US" sz="2400" dirty="0"/>
              <a:t>key=7</a:t>
            </a:r>
          </a:p>
          <a:p>
            <a:r>
              <a:rPr lang="en-US" sz="2400" dirty="0"/>
              <a:t>value=87</a:t>
            </a:r>
          </a:p>
        </p:txBody>
      </p:sp>
      <p:sp>
        <p:nvSpPr>
          <p:cNvPr id="25" name="Rectangle 24">
            <a:extLst>
              <a:ext uri="{FF2B5EF4-FFF2-40B4-BE49-F238E27FC236}">
                <a16:creationId xmlns:a16="http://schemas.microsoft.com/office/drawing/2014/main" id="{EA58FA86-3DB0-E744-85F0-FC45435F5F24}"/>
              </a:ext>
            </a:extLst>
          </p:cNvPr>
          <p:cNvSpPr/>
          <p:nvPr/>
        </p:nvSpPr>
        <p:spPr>
          <a:xfrm>
            <a:off x="671756" y="3273349"/>
            <a:ext cx="1318310" cy="830997"/>
          </a:xfrm>
          <a:prstGeom prst="rect">
            <a:avLst/>
          </a:prstGeom>
          <a:ln>
            <a:solidFill>
              <a:schemeClr val="accent1"/>
            </a:solidFill>
          </a:ln>
        </p:spPr>
        <p:txBody>
          <a:bodyPr wrap="square">
            <a:spAutoFit/>
          </a:bodyPr>
          <a:lstStyle/>
          <a:p>
            <a:r>
              <a:rPr lang="en-US" sz="2400" dirty="0"/>
              <a:t>key=2</a:t>
            </a:r>
          </a:p>
          <a:p>
            <a:r>
              <a:rPr lang="en-US" sz="2400" dirty="0"/>
              <a:t>value=86</a:t>
            </a:r>
          </a:p>
        </p:txBody>
      </p:sp>
      <p:sp>
        <p:nvSpPr>
          <p:cNvPr id="26" name="TextBox 25">
            <a:extLst>
              <a:ext uri="{FF2B5EF4-FFF2-40B4-BE49-F238E27FC236}">
                <a16:creationId xmlns:a16="http://schemas.microsoft.com/office/drawing/2014/main" id="{105D3DAD-E879-394E-80A9-99EDDA0B9761}"/>
              </a:ext>
            </a:extLst>
          </p:cNvPr>
          <p:cNvSpPr txBox="1"/>
          <p:nvPr/>
        </p:nvSpPr>
        <p:spPr>
          <a:xfrm>
            <a:off x="2625682" y="4151391"/>
            <a:ext cx="340158" cy="461665"/>
          </a:xfrm>
          <a:prstGeom prst="rect">
            <a:avLst/>
          </a:prstGeom>
          <a:noFill/>
        </p:spPr>
        <p:txBody>
          <a:bodyPr wrap="none" rtlCol="0">
            <a:spAutoFit/>
          </a:bodyPr>
          <a:lstStyle/>
          <a:p>
            <a:r>
              <a:rPr lang="en-US" sz="2400" dirty="0">
                <a:highlight>
                  <a:srgbClr val="FFFF00"/>
                </a:highlight>
              </a:rPr>
              <a:t>2</a:t>
            </a:r>
          </a:p>
        </p:txBody>
      </p:sp>
      <p:sp>
        <p:nvSpPr>
          <p:cNvPr id="27" name="TextBox 26">
            <a:extLst>
              <a:ext uri="{FF2B5EF4-FFF2-40B4-BE49-F238E27FC236}">
                <a16:creationId xmlns:a16="http://schemas.microsoft.com/office/drawing/2014/main" id="{641D5374-E047-1C44-AEF0-CCBA67DA75CD}"/>
              </a:ext>
            </a:extLst>
          </p:cNvPr>
          <p:cNvSpPr txBox="1"/>
          <p:nvPr/>
        </p:nvSpPr>
        <p:spPr>
          <a:xfrm>
            <a:off x="2626547" y="3133971"/>
            <a:ext cx="340158" cy="461665"/>
          </a:xfrm>
          <a:prstGeom prst="rect">
            <a:avLst/>
          </a:prstGeom>
          <a:noFill/>
        </p:spPr>
        <p:txBody>
          <a:bodyPr wrap="none" rtlCol="0">
            <a:spAutoFit/>
          </a:bodyPr>
          <a:lstStyle/>
          <a:p>
            <a:r>
              <a:rPr lang="en-US" sz="2400" dirty="0">
                <a:solidFill>
                  <a:schemeClr val="bg2">
                    <a:lumMod val="65000"/>
                  </a:schemeClr>
                </a:solidFill>
              </a:rPr>
              <a:t>0</a:t>
            </a:r>
          </a:p>
        </p:txBody>
      </p:sp>
      <p:sp>
        <p:nvSpPr>
          <p:cNvPr id="28" name="TextBox 27">
            <a:extLst>
              <a:ext uri="{FF2B5EF4-FFF2-40B4-BE49-F238E27FC236}">
                <a16:creationId xmlns:a16="http://schemas.microsoft.com/office/drawing/2014/main" id="{7DEC46B9-F652-CC4D-9DD6-D1553F1DBB56}"/>
              </a:ext>
            </a:extLst>
          </p:cNvPr>
          <p:cNvSpPr txBox="1"/>
          <p:nvPr/>
        </p:nvSpPr>
        <p:spPr>
          <a:xfrm>
            <a:off x="2625682" y="3642681"/>
            <a:ext cx="340158" cy="461665"/>
          </a:xfrm>
          <a:prstGeom prst="rect">
            <a:avLst/>
          </a:prstGeom>
          <a:noFill/>
        </p:spPr>
        <p:txBody>
          <a:bodyPr wrap="none" rtlCol="0">
            <a:spAutoFit/>
          </a:bodyPr>
          <a:lstStyle/>
          <a:p>
            <a:r>
              <a:rPr lang="en-US" sz="2400" dirty="0">
                <a:solidFill>
                  <a:schemeClr val="bg2">
                    <a:lumMod val="65000"/>
                  </a:schemeClr>
                </a:solidFill>
              </a:rPr>
              <a:t>1</a:t>
            </a:r>
          </a:p>
        </p:txBody>
      </p:sp>
      <p:sp>
        <p:nvSpPr>
          <p:cNvPr id="29" name="TextBox 28">
            <a:extLst>
              <a:ext uri="{FF2B5EF4-FFF2-40B4-BE49-F238E27FC236}">
                <a16:creationId xmlns:a16="http://schemas.microsoft.com/office/drawing/2014/main" id="{BE6F87E5-00CD-C541-8C38-3C9F540F9B0C}"/>
              </a:ext>
            </a:extLst>
          </p:cNvPr>
          <p:cNvSpPr txBox="1"/>
          <p:nvPr/>
        </p:nvSpPr>
        <p:spPr>
          <a:xfrm>
            <a:off x="2625682" y="4629162"/>
            <a:ext cx="340158" cy="461665"/>
          </a:xfrm>
          <a:prstGeom prst="rect">
            <a:avLst/>
          </a:prstGeom>
          <a:noFill/>
        </p:spPr>
        <p:txBody>
          <a:bodyPr wrap="none" rtlCol="0">
            <a:spAutoFit/>
          </a:bodyPr>
          <a:lstStyle/>
          <a:p>
            <a:r>
              <a:rPr lang="en-US" sz="2400" dirty="0">
                <a:solidFill>
                  <a:schemeClr val="bg2">
                    <a:lumMod val="65000"/>
                  </a:schemeClr>
                </a:solidFill>
              </a:rPr>
              <a:t>3</a:t>
            </a:r>
          </a:p>
        </p:txBody>
      </p:sp>
      <p:cxnSp>
        <p:nvCxnSpPr>
          <p:cNvPr id="30" name="Straight Arrow Connector 29">
            <a:extLst>
              <a:ext uri="{FF2B5EF4-FFF2-40B4-BE49-F238E27FC236}">
                <a16:creationId xmlns:a16="http://schemas.microsoft.com/office/drawing/2014/main" id="{D276C8C3-6158-DE40-A48A-F01FF62E9BE0}"/>
              </a:ext>
            </a:extLst>
          </p:cNvPr>
          <p:cNvCxnSpPr>
            <a:cxnSpLocks/>
          </p:cNvCxnSpPr>
          <p:nvPr/>
        </p:nvCxnSpPr>
        <p:spPr>
          <a:xfrm>
            <a:off x="1990067" y="3642681"/>
            <a:ext cx="635615" cy="706294"/>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7EB1FC28-96E6-C244-A5D1-789487B1CEC7}"/>
              </a:ext>
            </a:extLst>
          </p:cNvPr>
          <p:cNvCxnSpPr>
            <a:cxnSpLocks/>
          </p:cNvCxnSpPr>
          <p:nvPr/>
        </p:nvCxnSpPr>
        <p:spPr>
          <a:xfrm flipV="1">
            <a:off x="1990066" y="4472581"/>
            <a:ext cx="557415" cy="268942"/>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30B09AC-48CB-764B-A20A-22CD5B7B4398}"/>
              </a:ext>
            </a:extLst>
          </p:cNvPr>
          <p:cNvSpPr/>
          <p:nvPr/>
        </p:nvSpPr>
        <p:spPr>
          <a:xfrm>
            <a:off x="3003065" y="5082864"/>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TextBox 16">
            <a:extLst>
              <a:ext uri="{FF2B5EF4-FFF2-40B4-BE49-F238E27FC236}">
                <a16:creationId xmlns:a16="http://schemas.microsoft.com/office/drawing/2014/main" id="{7C68E1A5-9811-BC4A-9271-C83BDCC480ED}"/>
              </a:ext>
            </a:extLst>
          </p:cNvPr>
          <p:cNvSpPr txBox="1"/>
          <p:nvPr/>
        </p:nvSpPr>
        <p:spPr>
          <a:xfrm>
            <a:off x="2625682" y="5149732"/>
            <a:ext cx="340158" cy="461665"/>
          </a:xfrm>
          <a:prstGeom prst="rect">
            <a:avLst/>
          </a:prstGeom>
          <a:noFill/>
        </p:spPr>
        <p:txBody>
          <a:bodyPr wrap="none" rtlCol="0">
            <a:spAutoFit/>
          </a:bodyPr>
          <a:lstStyle/>
          <a:p>
            <a:r>
              <a:rPr lang="en-US" sz="2400" dirty="0">
                <a:solidFill>
                  <a:schemeClr val="bg2">
                    <a:lumMod val="65000"/>
                  </a:schemeClr>
                </a:solidFill>
              </a:rPr>
              <a:t>4</a:t>
            </a:r>
          </a:p>
        </p:txBody>
      </p:sp>
      <p:sp>
        <p:nvSpPr>
          <p:cNvPr id="20" name="Rectangle 19">
            <a:extLst>
              <a:ext uri="{FF2B5EF4-FFF2-40B4-BE49-F238E27FC236}">
                <a16:creationId xmlns:a16="http://schemas.microsoft.com/office/drawing/2014/main" id="{75EABF06-00A6-E846-898D-1713F003A81A}"/>
              </a:ext>
            </a:extLst>
          </p:cNvPr>
          <p:cNvSpPr/>
          <p:nvPr/>
        </p:nvSpPr>
        <p:spPr>
          <a:xfrm>
            <a:off x="4819785"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7 </a:t>
            </a:r>
            <a:r>
              <a:rPr lang="en-US" sz="2000" dirty="0">
                <a:solidFill>
                  <a:schemeClr val="tx1"/>
                </a:solidFill>
                <a:sym typeface="Wingdings" pitchFamily="2" charset="2"/>
              </a:rPr>
              <a:t> 87</a:t>
            </a:r>
            <a:endParaRPr lang="en-US" sz="2000" dirty="0">
              <a:solidFill>
                <a:schemeClr val="tx1"/>
              </a:solidFill>
            </a:endParaRPr>
          </a:p>
        </p:txBody>
      </p:sp>
      <p:sp>
        <p:nvSpPr>
          <p:cNvPr id="21" name="Rectangle 20">
            <a:extLst>
              <a:ext uri="{FF2B5EF4-FFF2-40B4-BE49-F238E27FC236}">
                <a16:creationId xmlns:a16="http://schemas.microsoft.com/office/drawing/2014/main" id="{9512DF22-40DE-3B49-8ECC-CF2B947888E8}"/>
              </a:ext>
            </a:extLst>
          </p:cNvPr>
          <p:cNvSpPr/>
          <p:nvPr/>
        </p:nvSpPr>
        <p:spPr>
          <a:xfrm>
            <a:off x="3003064" y="4104652"/>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2 </a:t>
            </a:r>
            <a:r>
              <a:rPr lang="en-US" sz="2000" dirty="0">
                <a:solidFill>
                  <a:schemeClr val="tx1"/>
                </a:solidFill>
                <a:sym typeface="Wingdings" pitchFamily="2" charset="2"/>
              </a:rPr>
              <a:t> 86</a:t>
            </a:r>
            <a:endParaRPr lang="en-US" sz="2000" dirty="0">
              <a:solidFill>
                <a:schemeClr val="tx1"/>
              </a:solidFill>
            </a:endParaRPr>
          </a:p>
        </p:txBody>
      </p:sp>
      <p:cxnSp>
        <p:nvCxnSpPr>
          <p:cNvPr id="5" name="Straight Arrow Connector 4">
            <a:extLst>
              <a:ext uri="{FF2B5EF4-FFF2-40B4-BE49-F238E27FC236}">
                <a16:creationId xmlns:a16="http://schemas.microsoft.com/office/drawing/2014/main" id="{D440A4EF-F91F-A645-A82E-C77D75E488D6}"/>
              </a:ext>
            </a:extLst>
          </p:cNvPr>
          <p:cNvCxnSpPr>
            <a:stCxn id="21" idx="3"/>
            <a:endCxn id="20" idx="1"/>
          </p:cNvCxnSpPr>
          <p:nvPr/>
        </p:nvCxnSpPr>
        <p:spPr>
          <a:xfrm flipV="1">
            <a:off x="4258123" y="4348976"/>
            <a:ext cx="561662" cy="306"/>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B82987B-7408-2447-A2DC-0A11C28B3376}"/>
              </a:ext>
            </a:extLst>
          </p:cNvPr>
          <p:cNvSpPr/>
          <p:nvPr/>
        </p:nvSpPr>
        <p:spPr>
          <a:xfrm>
            <a:off x="629605" y="5572123"/>
            <a:ext cx="1318310" cy="830997"/>
          </a:xfrm>
          <a:prstGeom prst="rect">
            <a:avLst/>
          </a:prstGeom>
          <a:ln>
            <a:solidFill>
              <a:schemeClr val="accent1"/>
            </a:solidFill>
          </a:ln>
        </p:spPr>
        <p:txBody>
          <a:bodyPr wrap="none">
            <a:spAutoFit/>
          </a:bodyPr>
          <a:lstStyle/>
          <a:p>
            <a:r>
              <a:rPr lang="en-US" sz="2400" dirty="0"/>
              <a:t>key=17</a:t>
            </a:r>
          </a:p>
          <a:p>
            <a:r>
              <a:rPr lang="en-US" sz="2400" dirty="0"/>
              <a:t>value=97</a:t>
            </a:r>
          </a:p>
        </p:txBody>
      </p:sp>
      <p:cxnSp>
        <p:nvCxnSpPr>
          <p:cNvPr id="32" name="Straight Arrow Connector 31">
            <a:extLst>
              <a:ext uri="{FF2B5EF4-FFF2-40B4-BE49-F238E27FC236}">
                <a16:creationId xmlns:a16="http://schemas.microsoft.com/office/drawing/2014/main" id="{75529777-157E-F64E-95DB-07F694CA2C8B}"/>
              </a:ext>
            </a:extLst>
          </p:cNvPr>
          <p:cNvCxnSpPr>
            <a:cxnSpLocks/>
            <a:stCxn id="31" idx="3"/>
          </p:cNvCxnSpPr>
          <p:nvPr/>
        </p:nvCxnSpPr>
        <p:spPr>
          <a:xfrm flipV="1">
            <a:off x="1947915" y="4624982"/>
            <a:ext cx="751966" cy="1362640"/>
          </a:xfrm>
          <a:prstGeom prst="straightConnector1">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E36DC743-269E-BB46-BF8B-A986F2A6DD15}"/>
              </a:ext>
            </a:extLst>
          </p:cNvPr>
          <p:cNvSpPr/>
          <p:nvPr/>
        </p:nvSpPr>
        <p:spPr>
          <a:xfrm>
            <a:off x="6636504" y="4104346"/>
            <a:ext cx="1255059" cy="489259"/>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17 </a:t>
            </a:r>
            <a:r>
              <a:rPr lang="en-US" sz="2000" dirty="0">
                <a:solidFill>
                  <a:schemeClr val="tx1"/>
                </a:solidFill>
                <a:sym typeface="Wingdings" pitchFamily="2" charset="2"/>
              </a:rPr>
              <a:t> 97</a:t>
            </a:r>
            <a:endParaRPr lang="en-US" sz="2000" dirty="0">
              <a:solidFill>
                <a:schemeClr val="tx1"/>
              </a:solidFill>
            </a:endParaRPr>
          </a:p>
        </p:txBody>
      </p:sp>
      <p:cxnSp>
        <p:nvCxnSpPr>
          <p:cNvPr id="35" name="Straight Arrow Connector 34">
            <a:extLst>
              <a:ext uri="{FF2B5EF4-FFF2-40B4-BE49-F238E27FC236}">
                <a16:creationId xmlns:a16="http://schemas.microsoft.com/office/drawing/2014/main" id="{E19E9BCA-2972-9E44-8412-701166BDA8DD}"/>
              </a:ext>
            </a:extLst>
          </p:cNvPr>
          <p:cNvCxnSpPr>
            <a:cxnSpLocks/>
            <a:stCxn id="20" idx="3"/>
            <a:endCxn id="34" idx="1"/>
          </p:cNvCxnSpPr>
          <p:nvPr/>
        </p:nvCxnSpPr>
        <p:spPr>
          <a:xfrm>
            <a:off x="6074844" y="4348976"/>
            <a:ext cx="561660" cy="0"/>
          </a:xfrm>
          <a:prstGeom prst="straightConnector1">
            <a:avLst/>
          </a:prstGeom>
          <a:ln>
            <a:tailEnd type="arrow"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D094FA-1B90-EC47-BA39-9B887C154F3D}"/>
              </a:ext>
            </a:extLst>
          </p:cNvPr>
          <p:cNvSpPr txBox="1"/>
          <p:nvPr/>
        </p:nvSpPr>
        <p:spPr>
          <a:xfrm>
            <a:off x="5074024" y="5306302"/>
            <a:ext cx="1707006" cy="523220"/>
          </a:xfrm>
          <a:prstGeom prst="rect">
            <a:avLst/>
          </a:prstGeom>
          <a:noFill/>
        </p:spPr>
        <p:txBody>
          <a:bodyPr wrap="none" rtlCol="0">
            <a:spAutoFit/>
          </a:bodyPr>
          <a:lstStyle/>
          <a:p>
            <a:r>
              <a:rPr lang="en-US" sz="2800" dirty="0"/>
              <a:t>“chaining”</a:t>
            </a:r>
          </a:p>
        </p:txBody>
      </p:sp>
    </p:spTree>
    <p:extLst>
      <p:ext uri="{BB962C8B-B14F-4D97-AF65-F5344CB8AC3E}">
        <p14:creationId xmlns:p14="http://schemas.microsoft.com/office/powerpoint/2010/main" val="427374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10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0" grpId="0" animBg="1"/>
      <p:bldP spid="21" grpId="0" animBg="1"/>
      <p:bldP spid="31" grpId="0" animBg="1"/>
      <p:bldP spid="34"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C524BE-2635-4F44-A455-50AE76834F16}"/>
              </a:ext>
            </a:extLst>
          </p:cNvPr>
          <p:cNvPicPr>
            <a:picLocks noChangeAspect="1"/>
          </p:cNvPicPr>
          <p:nvPr/>
        </p:nvPicPr>
        <p:blipFill>
          <a:blip r:embed="rId2"/>
          <a:stretch>
            <a:fillRect/>
          </a:stretch>
        </p:blipFill>
        <p:spPr>
          <a:xfrm>
            <a:off x="148153" y="4455459"/>
            <a:ext cx="3598148" cy="220531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67F31710-CA36-874D-8B62-BF0828906283}"/>
              </a:ext>
            </a:extLst>
          </p:cNvPr>
          <p:cNvSpPr>
            <a:spLocks noGrp="1"/>
          </p:cNvSpPr>
          <p:nvPr>
            <p:ph type="title"/>
          </p:nvPr>
        </p:nvSpPr>
        <p:spPr/>
        <p:txBody>
          <a:bodyPr/>
          <a:lstStyle/>
          <a:p>
            <a:r>
              <a:rPr lang="en-US" dirty="0"/>
              <a:t>Chaining for collision</a:t>
            </a:r>
          </a:p>
        </p:txBody>
      </p:sp>
      <p:sp>
        <p:nvSpPr>
          <p:cNvPr id="6" name="Rounded Rectangle 5">
            <a:extLst>
              <a:ext uri="{FF2B5EF4-FFF2-40B4-BE49-F238E27FC236}">
                <a16:creationId xmlns:a16="http://schemas.microsoft.com/office/drawing/2014/main" id="{087E1FBB-392D-604D-A288-62C3680DC460}"/>
              </a:ext>
            </a:extLst>
          </p:cNvPr>
          <p:cNvSpPr/>
          <p:nvPr/>
        </p:nvSpPr>
        <p:spPr>
          <a:xfrm>
            <a:off x="288485" y="5171032"/>
            <a:ext cx="2899490"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E00AB401-A7AC-CA47-8840-DD6BB3A765D0}"/>
              </a:ext>
            </a:extLst>
          </p:cNvPr>
          <p:cNvPicPr>
            <a:picLocks noChangeAspect="1"/>
          </p:cNvPicPr>
          <p:nvPr/>
        </p:nvPicPr>
        <p:blipFill>
          <a:blip r:embed="rId3"/>
          <a:stretch>
            <a:fillRect/>
          </a:stretch>
        </p:blipFill>
        <p:spPr>
          <a:xfrm>
            <a:off x="4272761" y="582707"/>
            <a:ext cx="4538879" cy="5988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3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31710-CA36-874D-8B62-BF0828906283}"/>
              </a:ext>
            </a:extLst>
          </p:cNvPr>
          <p:cNvSpPr>
            <a:spLocks noGrp="1"/>
          </p:cNvSpPr>
          <p:nvPr>
            <p:ph type="title"/>
          </p:nvPr>
        </p:nvSpPr>
        <p:spPr/>
        <p:txBody>
          <a:bodyPr/>
          <a:lstStyle/>
          <a:p>
            <a:r>
              <a:rPr lang="en-US" dirty="0"/>
              <a:t>Chaining for collision key</a:t>
            </a:r>
          </a:p>
        </p:txBody>
      </p:sp>
      <p:pic>
        <p:nvPicPr>
          <p:cNvPr id="2" name="Picture 1">
            <a:extLst>
              <a:ext uri="{FF2B5EF4-FFF2-40B4-BE49-F238E27FC236}">
                <a16:creationId xmlns:a16="http://schemas.microsoft.com/office/drawing/2014/main" id="{3B9D39B4-B2CF-274A-8EF8-97B2A09BD934}"/>
              </a:ext>
            </a:extLst>
          </p:cNvPr>
          <p:cNvPicPr>
            <a:picLocks noChangeAspect="1"/>
          </p:cNvPicPr>
          <p:nvPr/>
        </p:nvPicPr>
        <p:blipFill>
          <a:blip r:embed="rId2"/>
          <a:stretch>
            <a:fillRect/>
          </a:stretch>
        </p:blipFill>
        <p:spPr>
          <a:xfrm>
            <a:off x="671756" y="5146861"/>
            <a:ext cx="4699000" cy="1485900"/>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E208B06A-EC26-E646-AFCB-C8873D878AAD}"/>
              </a:ext>
            </a:extLst>
          </p:cNvPr>
          <p:cNvSpPr/>
          <p:nvPr/>
        </p:nvSpPr>
        <p:spPr>
          <a:xfrm>
            <a:off x="481752" y="5714198"/>
            <a:ext cx="5049472" cy="351226"/>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DB472E5-D279-DA46-938D-E2919CF81955}"/>
              </a:ext>
            </a:extLst>
          </p:cNvPr>
          <p:cNvPicPr>
            <a:picLocks noChangeAspect="1"/>
          </p:cNvPicPr>
          <p:nvPr/>
        </p:nvPicPr>
        <p:blipFill>
          <a:blip r:embed="rId3"/>
          <a:stretch>
            <a:fillRect/>
          </a:stretch>
        </p:blipFill>
        <p:spPr>
          <a:xfrm>
            <a:off x="852120" y="1657723"/>
            <a:ext cx="7241141" cy="3170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507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A7575-CC22-1147-BE44-AAC28ED52725}"/>
              </a:ext>
            </a:extLst>
          </p:cNvPr>
          <p:cNvSpPr>
            <a:spLocks noGrp="1"/>
          </p:cNvSpPr>
          <p:nvPr>
            <p:ph type="body" sz="quarter" idx="11"/>
          </p:nvPr>
        </p:nvSpPr>
        <p:spPr/>
        <p:txBody>
          <a:bodyPr/>
          <a:lstStyle/>
          <a:p>
            <a:pPr marL="0" indent="0">
              <a:buNone/>
            </a:pPr>
            <a:endParaRPr lang="en-US" sz="3200" dirty="0"/>
          </a:p>
          <a:p>
            <a:pPr marL="0" indent="0">
              <a:buNone/>
            </a:pPr>
            <a:r>
              <a:rPr lang="en-US" sz="3200" dirty="0">
                <a:latin typeface="Abadi MT Condensed Light" panose="020B0306030101010103" pitchFamily="34" charset="77"/>
              </a:rPr>
              <a:t>If dictionary ADT using array is </a:t>
            </a:r>
            <a:r>
              <a:rPr lang="en-US" sz="3200" dirty="0">
                <a:highlight>
                  <a:srgbClr val="FFFF00"/>
                </a:highlight>
                <a:latin typeface="Abadi MT Condensed Light" panose="020B0306030101010103" pitchFamily="34" charset="77"/>
              </a:rPr>
              <a:t>O(1)</a:t>
            </a:r>
            <a:r>
              <a:rPr lang="en-US" sz="3200" dirty="0">
                <a:latin typeface="Abadi MT Condensed Light" panose="020B0306030101010103" pitchFamily="34" charset="77"/>
              </a:rPr>
              <a:t> for both </a:t>
            </a:r>
            <a:r>
              <a:rPr lang="en-US" sz="3200" u="sng" dirty="0">
                <a:latin typeface="Abadi MT Condensed Light" panose="020B0306030101010103" pitchFamily="34" charset="77"/>
              </a:rPr>
              <a:t>insert</a:t>
            </a:r>
            <a:r>
              <a:rPr lang="en-US" sz="3200" dirty="0">
                <a:latin typeface="Abadi MT Condensed Light" panose="020B0306030101010103" pitchFamily="34" charset="77"/>
              </a:rPr>
              <a:t> and </a:t>
            </a:r>
            <a:r>
              <a:rPr lang="en-US" sz="3200" u="sng" dirty="0">
                <a:latin typeface="Abadi MT Condensed Light" panose="020B0306030101010103" pitchFamily="34" charset="77"/>
              </a:rPr>
              <a:t>search</a:t>
            </a:r>
            <a:r>
              <a:rPr lang="en-US" sz="3200" dirty="0">
                <a:latin typeface="Abadi MT Condensed Light" panose="020B0306030101010103" pitchFamily="34" charset="77"/>
              </a:rPr>
              <a:t>, why do we not use it all the time?</a:t>
            </a:r>
          </a:p>
          <a:p>
            <a:pPr marL="0" indent="0">
              <a:buNone/>
            </a:pPr>
            <a:r>
              <a:rPr lang="en-US" sz="3200" dirty="0">
                <a:latin typeface="Abadi MT Condensed Light" panose="020B0306030101010103" pitchFamily="34" charset="77"/>
              </a:rPr>
              <a:t>	</a:t>
            </a:r>
          </a:p>
        </p:txBody>
      </p:sp>
      <p:sp>
        <p:nvSpPr>
          <p:cNvPr id="3" name="Title 2">
            <a:extLst>
              <a:ext uri="{FF2B5EF4-FFF2-40B4-BE49-F238E27FC236}">
                <a16:creationId xmlns:a16="http://schemas.microsoft.com/office/drawing/2014/main" id="{401A41A8-69E6-C84E-AAA7-A40A9B309EB3}"/>
              </a:ext>
            </a:extLst>
          </p:cNvPr>
          <p:cNvSpPr>
            <a:spLocks noGrp="1"/>
          </p:cNvSpPr>
          <p:nvPr>
            <p:ph type="title"/>
          </p:nvPr>
        </p:nvSpPr>
        <p:spPr/>
        <p:txBody>
          <a:bodyPr/>
          <a:lstStyle/>
          <a:p>
            <a:r>
              <a:rPr lang="en-US" dirty="0"/>
              <a:t>Dictionary ADT</a:t>
            </a:r>
          </a:p>
        </p:txBody>
      </p:sp>
      <p:sp>
        <p:nvSpPr>
          <p:cNvPr id="4" name="Text Placeholder 1">
            <a:extLst>
              <a:ext uri="{FF2B5EF4-FFF2-40B4-BE49-F238E27FC236}">
                <a16:creationId xmlns:a16="http://schemas.microsoft.com/office/drawing/2014/main" id="{D3B56582-B7F2-6449-853D-EF3308216408}"/>
              </a:ext>
            </a:extLst>
          </p:cNvPr>
          <p:cNvSpPr txBox="1">
            <a:spLocks/>
          </p:cNvSpPr>
          <p:nvPr/>
        </p:nvSpPr>
        <p:spPr>
          <a:xfrm>
            <a:off x="161365" y="4545106"/>
            <a:ext cx="8706601" cy="69612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latin typeface="Abadi MT Condensed Light" panose="020B0306030101010103" pitchFamily="34" charset="77"/>
              </a:rPr>
              <a:t>Why did we bother with binary search tree with its O(log</a:t>
            </a:r>
            <a:r>
              <a:rPr lang="en-US" sz="3200" baseline="-25000" dirty="0">
                <a:latin typeface="Abadi MT Condensed Light" panose="020B0306030101010103" pitchFamily="34" charset="77"/>
              </a:rPr>
              <a:t>2</a:t>
            </a:r>
            <a:r>
              <a:rPr lang="en-US" sz="3200" dirty="0">
                <a:latin typeface="Abadi MT Condensed Light" panose="020B0306030101010103" pitchFamily="34" charset="77"/>
              </a:rPr>
              <a:t>N)?</a:t>
            </a:r>
          </a:p>
        </p:txBody>
      </p:sp>
    </p:spTree>
    <p:extLst>
      <p:ext uri="{BB962C8B-B14F-4D97-AF65-F5344CB8AC3E}">
        <p14:creationId xmlns:p14="http://schemas.microsoft.com/office/powerpoint/2010/main" val="12440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5A7575-CC22-1147-BE44-AAC28ED52725}"/>
              </a:ext>
            </a:extLst>
          </p:cNvPr>
          <p:cNvSpPr>
            <a:spLocks noGrp="1"/>
          </p:cNvSpPr>
          <p:nvPr>
            <p:ph type="body" sz="quarter" idx="11"/>
          </p:nvPr>
        </p:nvSpPr>
        <p:spPr/>
        <p:txBody>
          <a:bodyPr/>
          <a:lstStyle/>
          <a:p>
            <a:pPr marL="0" indent="0">
              <a:buNone/>
            </a:pPr>
            <a:endParaRPr lang="en-US" sz="3200" dirty="0"/>
          </a:p>
          <a:p>
            <a:pPr marL="0" indent="0">
              <a:buNone/>
            </a:pPr>
            <a:r>
              <a:rPr lang="en-US" sz="3200" dirty="0">
                <a:latin typeface="Abadi MT Condensed Light" panose="020B0306030101010103" pitchFamily="34" charset="77"/>
              </a:rPr>
              <a:t>If dictionary ADT using array is O(1) for both </a:t>
            </a:r>
            <a:r>
              <a:rPr lang="en-US" sz="3200" u="sng" dirty="0">
                <a:latin typeface="Abadi MT Condensed Light" panose="020B0306030101010103" pitchFamily="34" charset="77"/>
              </a:rPr>
              <a:t>insert</a:t>
            </a:r>
            <a:r>
              <a:rPr lang="en-US" sz="3200" dirty="0">
                <a:latin typeface="Abadi MT Condensed Light" panose="020B0306030101010103" pitchFamily="34" charset="77"/>
              </a:rPr>
              <a:t> and </a:t>
            </a:r>
            <a:r>
              <a:rPr lang="en-US" sz="3200" u="sng" dirty="0">
                <a:latin typeface="Abadi MT Condensed Light" panose="020B0306030101010103" pitchFamily="34" charset="77"/>
              </a:rPr>
              <a:t>search</a:t>
            </a:r>
            <a:r>
              <a:rPr lang="en-US" sz="3200" dirty="0">
                <a:latin typeface="Abadi MT Condensed Light" panose="020B0306030101010103" pitchFamily="34" charset="77"/>
              </a:rPr>
              <a:t>, why do we not use it all the time?</a:t>
            </a:r>
          </a:p>
          <a:p>
            <a:pPr marL="0" indent="0">
              <a:buNone/>
            </a:pPr>
            <a:r>
              <a:rPr lang="en-US" sz="3200" dirty="0">
                <a:latin typeface="Abadi MT Condensed Light" panose="020B0306030101010103" pitchFamily="34" charset="77"/>
              </a:rPr>
              <a:t>	</a:t>
            </a:r>
          </a:p>
        </p:txBody>
      </p:sp>
      <p:sp>
        <p:nvSpPr>
          <p:cNvPr id="3" name="Title 2">
            <a:extLst>
              <a:ext uri="{FF2B5EF4-FFF2-40B4-BE49-F238E27FC236}">
                <a16:creationId xmlns:a16="http://schemas.microsoft.com/office/drawing/2014/main" id="{401A41A8-69E6-C84E-AAA7-A40A9B309EB3}"/>
              </a:ext>
            </a:extLst>
          </p:cNvPr>
          <p:cNvSpPr>
            <a:spLocks noGrp="1"/>
          </p:cNvSpPr>
          <p:nvPr>
            <p:ph type="title"/>
          </p:nvPr>
        </p:nvSpPr>
        <p:spPr/>
        <p:txBody>
          <a:bodyPr/>
          <a:lstStyle/>
          <a:p>
            <a:r>
              <a:rPr lang="en-US" dirty="0"/>
              <a:t>Dictionary ADT</a:t>
            </a:r>
          </a:p>
        </p:txBody>
      </p:sp>
      <p:sp>
        <p:nvSpPr>
          <p:cNvPr id="4" name="Text Placeholder 1">
            <a:extLst>
              <a:ext uri="{FF2B5EF4-FFF2-40B4-BE49-F238E27FC236}">
                <a16:creationId xmlns:a16="http://schemas.microsoft.com/office/drawing/2014/main" id="{D3B56582-B7F2-6449-853D-EF3308216408}"/>
              </a:ext>
            </a:extLst>
          </p:cNvPr>
          <p:cNvSpPr txBox="1">
            <a:spLocks/>
          </p:cNvSpPr>
          <p:nvPr/>
        </p:nvSpPr>
        <p:spPr>
          <a:xfrm>
            <a:off x="161365" y="4545106"/>
            <a:ext cx="8706601" cy="696128"/>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sz="3200" dirty="0">
                <a:latin typeface="Abadi MT Condensed Light" panose="020B0306030101010103" pitchFamily="34" charset="77"/>
              </a:rPr>
              <a:t>Why did we bother with </a:t>
            </a:r>
            <a:r>
              <a:rPr lang="en-US" sz="3200" dirty="0">
                <a:highlight>
                  <a:srgbClr val="FFFF00"/>
                </a:highlight>
                <a:latin typeface="Abadi MT Condensed Light" panose="020B0306030101010103" pitchFamily="34" charset="77"/>
              </a:rPr>
              <a:t>binary search tree</a:t>
            </a:r>
            <a:r>
              <a:rPr lang="en-US" sz="3200" dirty="0">
                <a:latin typeface="Abadi MT Condensed Light" panose="020B0306030101010103" pitchFamily="34" charset="77"/>
              </a:rPr>
              <a:t> with its O(log</a:t>
            </a:r>
            <a:r>
              <a:rPr lang="en-US" sz="3200" baseline="-25000" dirty="0">
                <a:latin typeface="Abadi MT Condensed Light" panose="020B0306030101010103" pitchFamily="34" charset="77"/>
              </a:rPr>
              <a:t>2</a:t>
            </a:r>
            <a:r>
              <a:rPr lang="en-US" sz="3200" dirty="0">
                <a:latin typeface="Abadi MT Condensed Light" panose="020B0306030101010103" pitchFamily="34" charset="77"/>
              </a:rPr>
              <a:t>N)?</a:t>
            </a:r>
          </a:p>
        </p:txBody>
      </p:sp>
      <p:sp>
        <p:nvSpPr>
          <p:cNvPr id="5" name="TextBox 4">
            <a:extLst>
              <a:ext uri="{FF2B5EF4-FFF2-40B4-BE49-F238E27FC236}">
                <a16:creationId xmlns:a16="http://schemas.microsoft.com/office/drawing/2014/main" id="{9D453708-2709-724B-9AC3-F4CD6F4D1D6C}"/>
              </a:ext>
            </a:extLst>
          </p:cNvPr>
          <p:cNvSpPr txBox="1"/>
          <p:nvPr/>
        </p:nvSpPr>
        <p:spPr>
          <a:xfrm>
            <a:off x="4894729" y="5290557"/>
            <a:ext cx="1072730"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SORTED</a:t>
            </a:r>
          </a:p>
        </p:txBody>
      </p:sp>
    </p:spTree>
    <p:extLst>
      <p:ext uri="{BB962C8B-B14F-4D97-AF65-F5344CB8AC3E}">
        <p14:creationId xmlns:p14="http://schemas.microsoft.com/office/powerpoint/2010/main" val="224110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 (sorted array)</a:t>
            </a:r>
          </a:p>
        </p:txBody>
      </p:sp>
      <p:sp>
        <p:nvSpPr>
          <p:cNvPr id="10" name="Rectangle 9">
            <a:extLst>
              <a:ext uri="{FF2B5EF4-FFF2-40B4-BE49-F238E27FC236}">
                <a16:creationId xmlns:a16="http://schemas.microsoft.com/office/drawing/2014/main" id="{5DDB4608-A8D8-354E-8A3D-0CEE1AC7A35E}"/>
              </a:ext>
            </a:extLst>
          </p:cNvPr>
          <p:cNvSpPr/>
          <p:nvPr/>
        </p:nvSpPr>
        <p:spPr>
          <a:xfrm>
            <a:off x="155985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1" name="Rectangle 10">
            <a:extLst>
              <a:ext uri="{FF2B5EF4-FFF2-40B4-BE49-F238E27FC236}">
                <a16:creationId xmlns:a16="http://schemas.microsoft.com/office/drawing/2014/main" id="{CFF98DA4-3168-044A-AA04-D16CAF9EB402}"/>
              </a:ext>
            </a:extLst>
          </p:cNvPr>
          <p:cNvSpPr/>
          <p:nvPr/>
        </p:nvSpPr>
        <p:spPr>
          <a:xfrm>
            <a:off x="215152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2" name="Rectangle 11">
            <a:extLst>
              <a:ext uri="{FF2B5EF4-FFF2-40B4-BE49-F238E27FC236}">
                <a16:creationId xmlns:a16="http://schemas.microsoft.com/office/drawing/2014/main" id="{8119891A-A673-174A-B599-F72A2E9CC3E7}"/>
              </a:ext>
            </a:extLst>
          </p:cNvPr>
          <p:cNvSpPr/>
          <p:nvPr/>
        </p:nvSpPr>
        <p:spPr>
          <a:xfrm>
            <a:off x="274319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3" name="Rectangle 12">
            <a:extLst>
              <a:ext uri="{FF2B5EF4-FFF2-40B4-BE49-F238E27FC236}">
                <a16:creationId xmlns:a16="http://schemas.microsoft.com/office/drawing/2014/main" id="{4A54B207-2C4B-1846-BDAA-67799B9361DC}"/>
              </a:ext>
            </a:extLst>
          </p:cNvPr>
          <p:cNvSpPr/>
          <p:nvPr/>
        </p:nvSpPr>
        <p:spPr>
          <a:xfrm>
            <a:off x="333486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92653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5" name="Rectangle 14">
            <a:extLst>
              <a:ext uri="{FF2B5EF4-FFF2-40B4-BE49-F238E27FC236}">
                <a16:creationId xmlns:a16="http://schemas.microsoft.com/office/drawing/2014/main" id="{E15607A5-2019-234F-88D5-EDF78AEDEA75}"/>
              </a:ext>
            </a:extLst>
          </p:cNvPr>
          <p:cNvSpPr/>
          <p:nvPr/>
        </p:nvSpPr>
        <p:spPr>
          <a:xfrm>
            <a:off x="451820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10987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7" name="Rectangle 16">
            <a:extLst>
              <a:ext uri="{FF2B5EF4-FFF2-40B4-BE49-F238E27FC236}">
                <a16:creationId xmlns:a16="http://schemas.microsoft.com/office/drawing/2014/main" id="{B1ACE528-98B0-FA4E-9BEB-ED1C72F30143}"/>
              </a:ext>
            </a:extLst>
          </p:cNvPr>
          <p:cNvSpPr/>
          <p:nvPr/>
        </p:nvSpPr>
        <p:spPr>
          <a:xfrm>
            <a:off x="570154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9321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19" name="Rectangle 18">
            <a:extLst>
              <a:ext uri="{FF2B5EF4-FFF2-40B4-BE49-F238E27FC236}">
                <a16:creationId xmlns:a16="http://schemas.microsoft.com/office/drawing/2014/main" id="{42EC1A9E-B815-B741-AE1D-6EF1950932E1}"/>
              </a:ext>
            </a:extLst>
          </p:cNvPr>
          <p:cNvSpPr/>
          <p:nvPr/>
        </p:nvSpPr>
        <p:spPr>
          <a:xfrm>
            <a:off x="688488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627946" cy="523220"/>
          </a:xfrm>
          <a:prstGeom prst="rect">
            <a:avLst/>
          </a:prstGeom>
          <a:noFill/>
        </p:spPr>
        <p:txBody>
          <a:bodyPr wrap="none" rtlCol="0">
            <a:spAutoFit/>
          </a:bodyPr>
          <a:lstStyle/>
          <a:p>
            <a:r>
              <a:rPr lang="en-US" sz="2800" dirty="0">
                <a:highlight>
                  <a:srgbClr val="FFFF00"/>
                </a:highlight>
              </a:rPr>
              <a:t>Target: 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57083" y="4885765"/>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96521" y="4887544"/>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88191" y="4885765"/>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79861" y="4885765"/>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103762" y="4885765"/>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643200" y="4887544"/>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234870" y="4885765"/>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826540" y="4885765"/>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450441" y="4860650"/>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7042111" y="4860650"/>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35" name="Arc 34">
            <a:extLst>
              <a:ext uri="{FF2B5EF4-FFF2-40B4-BE49-F238E27FC236}">
                <a16:creationId xmlns:a16="http://schemas.microsoft.com/office/drawing/2014/main" id="{B456CCA0-5A4D-EE45-A572-86B0F32F354C}"/>
              </a:ext>
            </a:extLst>
          </p:cNvPr>
          <p:cNvSpPr/>
          <p:nvPr/>
        </p:nvSpPr>
        <p:spPr>
          <a:xfrm rot="20562750">
            <a:off x="2806209" y="3425162"/>
            <a:ext cx="1451389" cy="1882589"/>
          </a:xfrm>
          <a:prstGeom prst="arc">
            <a:avLst>
              <a:gd name="adj1" fmla="val 16200000"/>
              <a:gd name="adj2" fmla="val 245143"/>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3" name="Curved Connector 62">
            <a:extLst>
              <a:ext uri="{FF2B5EF4-FFF2-40B4-BE49-F238E27FC236}">
                <a16:creationId xmlns:a16="http://schemas.microsoft.com/office/drawing/2014/main" id="{6FF6D757-B97A-6046-B4A4-B38461FDFAF8}"/>
              </a:ext>
            </a:extLst>
          </p:cNvPr>
          <p:cNvCxnSpPr>
            <a:cxnSpLocks/>
            <a:stCxn id="17" idx="0"/>
            <a:endCxn id="18" idx="0"/>
          </p:cNvCxnSpPr>
          <p:nvPr/>
        </p:nvCxnSpPr>
        <p:spPr>
          <a:xfrm rot="5400000" flipH="1" flipV="1">
            <a:off x="6293216" y="3890683"/>
            <a:ext cx="12700" cy="591670"/>
          </a:xfrm>
          <a:prstGeom prst="curvedConnector3">
            <a:avLst>
              <a:gd name="adj1" fmla="val 46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67" name="Curved Connector 66">
            <a:extLst>
              <a:ext uri="{FF2B5EF4-FFF2-40B4-BE49-F238E27FC236}">
                <a16:creationId xmlns:a16="http://schemas.microsoft.com/office/drawing/2014/main" id="{632307FA-60D2-044C-AAB9-BA01BE6FE512}"/>
              </a:ext>
            </a:extLst>
          </p:cNvPr>
          <p:cNvCxnSpPr>
            <a:cxnSpLocks/>
            <a:stCxn id="14" idx="0"/>
            <a:endCxn id="17" idx="0"/>
          </p:cNvCxnSpPr>
          <p:nvPr/>
        </p:nvCxnSpPr>
        <p:spPr>
          <a:xfrm rot="5400000" flipH="1" flipV="1">
            <a:off x="5109877" y="3299015"/>
            <a:ext cx="12700" cy="1775007"/>
          </a:xfrm>
          <a:prstGeom prst="curvedConnector3">
            <a:avLst>
              <a:gd name="adj1" fmla="val 9000000"/>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B3A398A2-C2A2-AC4B-AF4D-4305916A5E13}"/>
              </a:ext>
            </a:extLst>
          </p:cNvPr>
          <p:cNvSpPr/>
          <p:nvPr/>
        </p:nvSpPr>
        <p:spPr>
          <a:xfrm>
            <a:off x="6293216" y="4186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72" name="TextBox 71">
            <a:extLst>
              <a:ext uri="{FF2B5EF4-FFF2-40B4-BE49-F238E27FC236}">
                <a16:creationId xmlns:a16="http://schemas.microsoft.com/office/drawing/2014/main" id="{B2AAE37E-D13E-EA48-B262-D0AC8B7B2388}"/>
              </a:ext>
            </a:extLst>
          </p:cNvPr>
          <p:cNvSpPr txBox="1"/>
          <p:nvPr/>
        </p:nvSpPr>
        <p:spPr>
          <a:xfrm>
            <a:off x="2237055" y="5906726"/>
            <a:ext cx="1253869" cy="461665"/>
          </a:xfrm>
          <a:prstGeom prst="rect">
            <a:avLst/>
          </a:prstGeom>
          <a:noFill/>
        </p:spPr>
        <p:txBody>
          <a:bodyPr wrap="none" rtlCol="0">
            <a:spAutoFit/>
          </a:bodyPr>
          <a:lstStyle/>
          <a:p>
            <a:r>
              <a:rPr lang="en-US" sz="2400" dirty="0"/>
              <a:t>O(log</a:t>
            </a:r>
            <a:r>
              <a:rPr lang="en-US" sz="2400" baseline="-25000" dirty="0"/>
              <a:t>2</a:t>
            </a:r>
            <a:r>
              <a:rPr lang="en-US" sz="2400" dirty="0"/>
              <a:t>N)</a:t>
            </a:r>
          </a:p>
        </p:txBody>
      </p:sp>
      <p:sp>
        <p:nvSpPr>
          <p:cNvPr id="74" name="TextBox 73">
            <a:extLst>
              <a:ext uri="{FF2B5EF4-FFF2-40B4-BE49-F238E27FC236}">
                <a16:creationId xmlns:a16="http://schemas.microsoft.com/office/drawing/2014/main" id="{0EDB6933-D47E-6942-9E00-A16741B7512C}"/>
              </a:ext>
            </a:extLst>
          </p:cNvPr>
          <p:cNvSpPr txBox="1"/>
          <p:nvPr/>
        </p:nvSpPr>
        <p:spPr>
          <a:xfrm>
            <a:off x="3781547" y="5906725"/>
            <a:ext cx="3501921" cy="461665"/>
          </a:xfrm>
          <a:prstGeom prst="rect">
            <a:avLst/>
          </a:prstGeom>
          <a:noFill/>
        </p:spPr>
        <p:txBody>
          <a:bodyPr wrap="none" rtlCol="0">
            <a:spAutoFit/>
          </a:bodyPr>
          <a:lstStyle/>
          <a:p>
            <a:r>
              <a:rPr lang="en-US" sz="2400" dirty="0"/>
              <a:t>log</a:t>
            </a:r>
            <a:r>
              <a:rPr lang="en-US" sz="2400" baseline="-25000" dirty="0"/>
              <a:t>2</a:t>
            </a:r>
            <a:r>
              <a:rPr lang="en-US" sz="2400" dirty="0"/>
              <a:t>10 = 3.322 </a:t>
            </a:r>
            <a:r>
              <a:rPr lang="en-US" sz="2400" dirty="0" err="1"/>
              <a:t>comparions</a:t>
            </a:r>
            <a:endParaRPr lang="en-US" sz="2400" dirty="0"/>
          </a:p>
        </p:txBody>
      </p:sp>
      <p:sp>
        <p:nvSpPr>
          <p:cNvPr id="75" name="TextBox 74">
            <a:extLst>
              <a:ext uri="{FF2B5EF4-FFF2-40B4-BE49-F238E27FC236}">
                <a16:creationId xmlns:a16="http://schemas.microsoft.com/office/drawing/2014/main" id="{31A014CF-59FE-3C47-902C-3913F9E9E3BC}"/>
              </a:ext>
            </a:extLst>
          </p:cNvPr>
          <p:cNvSpPr txBox="1"/>
          <p:nvPr/>
        </p:nvSpPr>
        <p:spPr>
          <a:xfrm>
            <a:off x="4717615" y="6368390"/>
            <a:ext cx="1259768" cy="369332"/>
          </a:xfrm>
          <a:prstGeom prst="rect">
            <a:avLst/>
          </a:prstGeom>
          <a:noFill/>
        </p:spPr>
        <p:txBody>
          <a:bodyPr wrap="none" rtlCol="0">
            <a:spAutoFit/>
          </a:bodyPr>
          <a:lstStyle/>
          <a:p>
            <a:r>
              <a:rPr lang="en-US" dirty="0"/>
              <a:t>Worst case </a:t>
            </a:r>
          </a:p>
        </p:txBody>
      </p:sp>
    </p:spTree>
    <p:extLst>
      <p:ext uri="{BB962C8B-B14F-4D97-AF65-F5344CB8AC3E}">
        <p14:creationId xmlns:p14="http://schemas.microsoft.com/office/powerpoint/2010/main" val="218268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5" grpId="0" animBg="1"/>
      <p:bldP spid="71" grpId="0" animBg="1"/>
      <p:bldP spid="72" grpId="0"/>
      <p:bldP spid="74" grpId="0"/>
      <p:bldP spid="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B5A73-832F-6645-A033-A52C99100266}"/>
              </a:ext>
            </a:extLst>
          </p:cNvPr>
          <p:cNvSpPr>
            <a:spLocks noGrp="1"/>
          </p:cNvSpPr>
          <p:nvPr>
            <p:ph type="body" sz="quarter" idx="11"/>
          </p:nvPr>
        </p:nvSpPr>
        <p:spPr>
          <a:xfrm>
            <a:off x="671756" y="1736725"/>
            <a:ext cx="8685186" cy="4015497"/>
          </a:xfrm>
        </p:spPr>
        <p:txBody>
          <a:bodyPr/>
          <a:lstStyle/>
          <a:p>
            <a:r>
              <a:rPr lang="en-US" dirty="0"/>
              <a:t>Unsorted containers</a:t>
            </a:r>
          </a:p>
          <a:p>
            <a:pPr lvl="1"/>
            <a:endParaRPr lang="en-US" dirty="0"/>
          </a:p>
          <a:p>
            <a:pPr lvl="1"/>
            <a:r>
              <a:rPr lang="en-US" dirty="0"/>
              <a:t>Array</a:t>
            </a:r>
          </a:p>
          <a:p>
            <a:pPr lvl="2"/>
            <a:r>
              <a:rPr lang="en-US" dirty="0"/>
              <a:t>using array index as hash key</a:t>
            </a:r>
          </a:p>
          <a:p>
            <a:pPr marL="0" indent="0">
              <a:buNone/>
            </a:pPr>
            <a:endParaRPr lang="en-US" dirty="0"/>
          </a:p>
          <a:p>
            <a:r>
              <a:rPr lang="en-US" dirty="0"/>
              <a:t>Sorted containers</a:t>
            </a:r>
          </a:p>
          <a:p>
            <a:endParaRPr lang="en-US" dirty="0"/>
          </a:p>
          <a:p>
            <a:pPr lvl="1"/>
            <a:r>
              <a:rPr lang="en-US" dirty="0"/>
              <a:t>Binary Search Tree</a:t>
            </a:r>
          </a:p>
          <a:p>
            <a:pPr lvl="2"/>
            <a:r>
              <a:rPr lang="en-US" dirty="0"/>
              <a:t>using hash key value to determine location in the tree</a:t>
            </a:r>
          </a:p>
          <a:p>
            <a:pPr lvl="2"/>
            <a:endParaRPr lang="en-US" dirty="0"/>
          </a:p>
          <a:p>
            <a:pPr lvl="1"/>
            <a:r>
              <a:rPr lang="en-US" dirty="0">
                <a:solidFill>
                  <a:schemeClr val="bg2">
                    <a:lumMod val="50000"/>
                  </a:schemeClr>
                </a:solidFill>
              </a:rPr>
              <a:t>Sorted Array</a:t>
            </a:r>
          </a:p>
          <a:p>
            <a:pPr lvl="2"/>
            <a:r>
              <a:rPr lang="en-US" dirty="0">
                <a:solidFill>
                  <a:schemeClr val="bg2">
                    <a:lumMod val="50000"/>
                  </a:schemeClr>
                </a:solidFill>
              </a:rPr>
              <a:t>Data shuffling for insert</a:t>
            </a:r>
          </a:p>
          <a:p>
            <a:endParaRPr lang="en-US" dirty="0"/>
          </a:p>
        </p:txBody>
      </p:sp>
      <p:sp>
        <p:nvSpPr>
          <p:cNvPr id="3" name="Title 2">
            <a:extLst>
              <a:ext uri="{FF2B5EF4-FFF2-40B4-BE49-F238E27FC236}">
                <a16:creationId xmlns:a16="http://schemas.microsoft.com/office/drawing/2014/main" id="{E0E8D384-FCC1-6348-BC20-DFC965B78402}"/>
              </a:ext>
            </a:extLst>
          </p:cNvPr>
          <p:cNvSpPr>
            <a:spLocks noGrp="1"/>
          </p:cNvSpPr>
          <p:nvPr>
            <p:ph type="title"/>
          </p:nvPr>
        </p:nvSpPr>
        <p:spPr>
          <a:xfrm>
            <a:off x="671756" y="371511"/>
            <a:ext cx="8183759" cy="991998"/>
          </a:xfrm>
        </p:spPr>
        <p:txBody>
          <a:bodyPr/>
          <a:lstStyle/>
          <a:p>
            <a:r>
              <a:rPr lang="en-US" dirty="0"/>
              <a:t>Dictionary ADT Containers</a:t>
            </a:r>
          </a:p>
        </p:txBody>
      </p:sp>
      <p:sp>
        <p:nvSpPr>
          <p:cNvPr id="44" name="TextBox 43">
            <a:extLst>
              <a:ext uri="{FF2B5EF4-FFF2-40B4-BE49-F238E27FC236}">
                <a16:creationId xmlns:a16="http://schemas.microsoft.com/office/drawing/2014/main" id="{F82FF423-280E-FF49-B5EF-4463386C1D26}"/>
              </a:ext>
            </a:extLst>
          </p:cNvPr>
          <p:cNvSpPr txBox="1"/>
          <p:nvPr/>
        </p:nvSpPr>
        <p:spPr>
          <a:xfrm>
            <a:off x="5423647" y="2502533"/>
            <a:ext cx="2299027"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Query for one key</a:t>
            </a:r>
          </a:p>
        </p:txBody>
      </p:sp>
      <p:sp>
        <p:nvSpPr>
          <p:cNvPr id="45" name="TextBox 44">
            <a:extLst>
              <a:ext uri="{FF2B5EF4-FFF2-40B4-BE49-F238E27FC236}">
                <a16:creationId xmlns:a16="http://schemas.microsoft.com/office/drawing/2014/main" id="{0255F40E-CFF4-994F-A7BC-D86ACF35805F}"/>
              </a:ext>
            </a:extLst>
          </p:cNvPr>
          <p:cNvSpPr txBox="1"/>
          <p:nvPr/>
        </p:nvSpPr>
        <p:spPr>
          <a:xfrm>
            <a:off x="3944470" y="4268579"/>
            <a:ext cx="5041958" cy="461665"/>
          </a:xfrm>
          <a:prstGeom prst="rect">
            <a:avLst/>
          </a:prstGeom>
          <a:noFill/>
        </p:spPr>
        <p:txBody>
          <a:bodyPr wrap="none" rtlCol="0">
            <a:spAutoFit/>
          </a:bodyPr>
          <a:lstStyle/>
          <a:p>
            <a:r>
              <a:rPr lang="en-US" sz="2400" i="1" dirty="0">
                <a:solidFill>
                  <a:srgbClr val="FF0000"/>
                </a:solidFill>
                <a:latin typeface="Bernard MT Condensed" panose="02050806060905020404" pitchFamily="18" charset="77"/>
              </a:rPr>
              <a:t>Query for range of  keys</a:t>
            </a:r>
            <a:r>
              <a:rPr lang="zh-CN" altLang="en-US" sz="2400" i="1" dirty="0">
                <a:solidFill>
                  <a:srgbClr val="FF0000"/>
                </a:solidFill>
                <a:latin typeface="Bernard MT Condensed" panose="02050806060905020404" pitchFamily="18" charset="77"/>
              </a:rPr>
              <a:t> </a:t>
            </a:r>
            <a:r>
              <a:rPr lang="en-US" altLang="zh-CN" sz="2400" i="1" dirty="0">
                <a:solidFill>
                  <a:srgbClr val="FF0000"/>
                </a:solidFill>
                <a:latin typeface="Bernard MT Condensed" panose="02050806060905020404" pitchFamily="18" charset="77"/>
              </a:rPr>
              <a:t>with some order</a:t>
            </a:r>
            <a:endParaRPr lang="en-US" sz="2400" i="1" dirty="0">
              <a:solidFill>
                <a:srgbClr val="FF0000"/>
              </a:solidFill>
              <a:latin typeface="Bernard MT Condensed" panose="02050806060905020404" pitchFamily="18" charset="77"/>
            </a:endParaRPr>
          </a:p>
        </p:txBody>
      </p:sp>
    </p:spTree>
    <p:extLst>
      <p:ext uri="{BB962C8B-B14F-4D97-AF65-F5344CB8AC3E}">
        <p14:creationId xmlns:p14="http://schemas.microsoft.com/office/powerpoint/2010/main" val="26786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4FF7B9-DDCB-E64A-B45D-01450205B2DB}"/>
              </a:ext>
            </a:extLst>
          </p:cNvPr>
          <p:cNvSpPr>
            <a:spLocks noGrp="1"/>
          </p:cNvSpPr>
          <p:nvPr>
            <p:ph type="body" sz="quarter" idx="11"/>
          </p:nvPr>
        </p:nvSpPr>
        <p:spPr>
          <a:xfrm>
            <a:off x="233082" y="1575360"/>
            <a:ext cx="8622433" cy="4015497"/>
          </a:xfrm>
        </p:spPr>
        <p:txBody>
          <a:bodyPr/>
          <a:lstStyle/>
          <a:p>
            <a:r>
              <a:rPr lang="en-US" dirty="0"/>
              <a:t>Given a set of words, count how many times each word appears, and show them in descending order</a:t>
            </a:r>
          </a:p>
        </p:txBody>
      </p:sp>
      <p:sp>
        <p:nvSpPr>
          <p:cNvPr id="3" name="Title 2">
            <a:extLst>
              <a:ext uri="{FF2B5EF4-FFF2-40B4-BE49-F238E27FC236}">
                <a16:creationId xmlns:a16="http://schemas.microsoft.com/office/drawing/2014/main" id="{BB613A9C-5DF3-6C41-8BF6-53414B495875}"/>
              </a:ext>
            </a:extLst>
          </p:cNvPr>
          <p:cNvSpPr>
            <a:spLocks noGrp="1"/>
          </p:cNvSpPr>
          <p:nvPr>
            <p:ph type="title"/>
          </p:nvPr>
        </p:nvSpPr>
        <p:spPr/>
        <p:txBody>
          <a:bodyPr/>
          <a:lstStyle/>
          <a:p>
            <a:r>
              <a:rPr lang="en-US" dirty="0"/>
              <a:t>Word Frequency</a:t>
            </a:r>
          </a:p>
        </p:txBody>
      </p:sp>
      <p:pic>
        <p:nvPicPr>
          <p:cNvPr id="5" name="Picture 4">
            <a:extLst>
              <a:ext uri="{FF2B5EF4-FFF2-40B4-BE49-F238E27FC236}">
                <a16:creationId xmlns:a16="http://schemas.microsoft.com/office/drawing/2014/main" id="{F3501D50-A8FB-F048-A968-E2997F19BB4F}"/>
              </a:ext>
            </a:extLst>
          </p:cNvPr>
          <p:cNvPicPr>
            <a:picLocks noChangeAspect="1"/>
          </p:cNvPicPr>
          <p:nvPr/>
        </p:nvPicPr>
        <p:blipFill>
          <a:blip r:embed="rId2"/>
          <a:stretch>
            <a:fillRect/>
          </a:stretch>
        </p:blipFill>
        <p:spPr>
          <a:xfrm>
            <a:off x="3738282" y="2879108"/>
            <a:ext cx="4751294" cy="317206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AE0A74A9-CA39-784F-8A5C-E200DFF01370}"/>
              </a:ext>
            </a:extLst>
          </p:cNvPr>
          <p:cNvSpPr/>
          <p:nvPr/>
        </p:nvSpPr>
        <p:spPr>
          <a:xfrm>
            <a:off x="3232620" y="6227419"/>
            <a:ext cx="4572000" cy="276999"/>
          </a:xfrm>
          <a:prstGeom prst="rect">
            <a:avLst/>
          </a:prstGeom>
        </p:spPr>
        <p:txBody>
          <a:bodyPr>
            <a:spAutoFit/>
          </a:bodyPr>
          <a:lstStyle/>
          <a:p>
            <a:r>
              <a:rPr lang="en-US" sz="1200" dirty="0">
                <a:hlinkClick r:id="rId3"/>
              </a:rPr>
              <a:t>https://trends.google.com/trends/trendingsearches/daily?geo=US</a:t>
            </a:r>
            <a:endParaRPr lang="en-US" sz="1200" dirty="0"/>
          </a:p>
        </p:txBody>
      </p:sp>
    </p:spTree>
    <p:extLst>
      <p:ext uri="{BB962C8B-B14F-4D97-AF65-F5344CB8AC3E}">
        <p14:creationId xmlns:p14="http://schemas.microsoft.com/office/powerpoint/2010/main" val="5763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3BECD-877E-B543-A8D4-24D71480D0D4}"/>
              </a:ext>
            </a:extLst>
          </p:cNvPr>
          <p:cNvSpPr>
            <a:spLocks noGrp="1"/>
          </p:cNvSpPr>
          <p:nvPr>
            <p:ph type="body" sz="quarter" idx="11"/>
          </p:nvPr>
        </p:nvSpPr>
        <p:spPr>
          <a:xfrm>
            <a:off x="473895" y="1676400"/>
            <a:ext cx="8196210" cy="3833775"/>
          </a:xfrm>
        </p:spPr>
        <p:txBody>
          <a:bodyPr/>
          <a:lstStyle/>
          <a:p>
            <a:pPr marL="0" indent="0">
              <a:buNone/>
            </a:pPr>
            <a:r>
              <a:rPr lang="en-US" dirty="0"/>
              <a:t>Give a text of words</a:t>
            </a:r>
          </a:p>
        </p:txBody>
      </p:sp>
      <p:sp>
        <p:nvSpPr>
          <p:cNvPr id="3" name="Title 2">
            <a:extLst>
              <a:ext uri="{FF2B5EF4-FFF2-40B4-BE49-F238E27FC236}">
                <a16:creationId xmlns:a16="http://schemas.microsoft.com/office/drawing/2014/main" id="{0E178AE5-0F02-0747-B1F5-96ED9A95789E}"/>
              </a:ext>
            </a:extLst>
          </p:cNvPr>
          <p:cNvSpPr>
            <a:spLocks noGrp="1"/>
          </p:cNvSpPr>
          <p:nvPr>
            <p:ph type="title"/>
          </p:nvPr>
        </p:nvSpPr>
        <p:spPr/>
        <p:txBody>
          <a:bodyPr/>
          <a:lstStyle/>
          <a:p>
            <a:r>
              <a:rPr lang="en-US" dirty="0"/>
              <a:t>Word Frequency</a:t>
            </a:r>
          </a:p>
        </p:txBody>
      </p:sp>
      <p:sp>
        <p:nvSpPr>
          <p:cNvPr id="4" name="Rectangle 3">
            <a:extLst>
              <a:ext uri="{FF2B5EF4-FFF2-40B4-BE49-F238E27FC236}">
                <a16:creationId xmlns:a16="http://schemas.microsoft.com/office/drawing/2014/main" id="{15F7F011-C134-B34D-8524-AF89DCD1F75A}"/>
              </a:ext>
            </a:extLst>
          </p:cNvPr>
          <p:cNvSpPr/>
          <p:nvPr/>
        </p:nvSpPr>
        <p:spPr>
          <a:xfrm>
            <a:off x="473895" y="2197893"/>
            <a:ext cx="8196209" cy="2462213"/>
          </a:xfrm>
          <a:prstGeom prst="rect">
            <a:avLst/>
          </a:prstGeom>
          <a:ln>
            <a:solidFill>
              <a:schemeClr val="bg1">
                <a:lumMod val="75000"/>
              </a:schemeClr>
            </a:solidFill>
          </a:ln>
        </p:spPr>
        <p:txBody>
          <a:bodyPr wrap="square">
            <a:spAutoFit/>
          </a:bodyPr>
          <a:lstStyle/>
          <a:p>
            <a:pPr algn="just"/>
            <a:r>
              <a:rPr lang="en-US" sz="1400" i="1" dirty="0"/>
              <a:t>You can't handle the truth! Son, we live in a world that has walls, and those walls have to be guarded by men with guns. Who's </a:t>
            </a:r>
            <a:r>
              <a:rPr lang="en-US" sz="1400" i="1" dirty="0" err="1"/>
              <a:t>gonna</a:t>
            </a:r>
            <a:r>
              <a:rPr lang="en-US" sz="1400" i="1" dirty="0"/>
              <a:t> do it? You? You, Lieutenant Weinberg? I have a greater responsibility than you can possibly fathom. You weep for Santiago and you curse the Marines. You have that luxury. You have the luxury of not knowing what I know, that Santiago's death, while tragic, probably saved lives. And my existence, while grotesque and incomprehensible to you, saves lives! You don't want the truth, because deep down in places you don't talk about at parties, you want me on that wall. You need me on that wall. We use words like "honor", "code", "loyalty". We use these words as the backbone of a life spent defending something. You use them as a punchline. I have neither the time nor the inclination to explain myself to a man who rises and sleeps under the blanket of the very freedom that I provide, and then questions the manner in which I provide it! I would rather you just said "thank you", and went on your way. Otherwise, I suggest you pick up a weapon, and stand a post. Either way, I don't give a damn what you think you are entitled to!</a:t>
            </a:r>
          </a:p>
        </p:txBody>
      </p:sp>
      <p:sp>
        <p:nvSpPr>
          <p:cNvPr id="5" name="Rectangle 4">
            <a:extLst>
              <a:ext uri="{FF2B5EF4-FFF2-40B4-BE49-F238E27FC236}">
                <a16:creationId xmlns:a16="http://schemas.microsoft.com/office/drawing/2014/main" id="{62F5D31F-2FB6-CB46-9FFD-C8A95D075C48}"/>
              </a:ext>
            </a:extLst>
          </p:cNvPr>
          <p:cNvSpPr/>
          <p:nvPr/>
        </p:nvSpPr>
        <p:spPr>
          <a:xfrm>
            <a:off x="671756" y="5179679"/>
            <a:ext cx="7047493" cy="461665"/>
          </a:xfrm>
          <a:prstGeom prst="rect">
            <a:avLst/>
          </a:prstGeom>
        </p:spPr>
        <p:txBody>
          <a:bodyPr wrap="square">
            <a:spAutoFit/>
          </a:bodyPr>
          <a:lstStyle/>
          <a:p>
            <a:r>
              <a:rPr lang="en-US" sz="2400" b="1" dirty="0">
                <a:solidFill>
                  <a:srgbClr val="4B2E83"/>
                </a:solidFill>
                <a:latin typeface="Open Sans"/>
              </a:rPr>
              <a:t>Count how many times each word/sentence appears.</a:t>
            </a:r>
          </a:p>
        </p:txBody>
      </p:sp>
      <p:sp>
        <p:nvSpPr>
          <p:cNvPr id="6" name="Rectangle 5">
            <a:extLst>
              <a:ext uri="{FF2B5EF4-FFF2-40B4-BE49-F238E27FC236}">
                <a16:creationId xmlns:a16="http://schemas.microsoft.com/office/drawing/2014/main" id="{82B13C9A-4AA0-FB42-A133-58E008DB72E6}"/>
              </a:ext>
            </a:extLst>
          </p:cNvPr>
          <p:cNvSpPr/>
          <p:nvPr/>
        </p:nvSpPr>
        <p:spPr>
          <a:xfrm>
            <a:off x="4195502" y="4669642"/>
            <a:ext cx="4593309" cy="276999"/>
          </a:xfrm>
          <a:prstGeom prst="rect">
            <a:avLst/>
          </a:prstGeom>
        </p:spPr>
        <p:txBody>
          <a:bodyPr wrap="none">
            <a:spAutoFit/>
          </a:bodyPr>
          <a:lstStyle/>
          <a:p>
            <a:r>
              <a:rPr lang="en-US" sz="1200" dirty="0">
                <a:hlinkClick r:id="rId2"/>
              </a:rPr>
              <a:t>“A Few Good Men” </a:t>
            </a:r>
            <a:r>
              <a:rPr lang="en-US" sz="1200" dirty="0">
                <a:hlinkClick r:id="rId3"/>
              </a:rPr>
              <a:t>https://www.youtube.com/watch?v=9FnO3igOkOk</a:t>
            </a:r>
            <a:endParaRPr lang="en-US" sz="1200" dirty="0"/>
          </a:p>
        </p:txBody>
      </p:sp>
    </p:spTree>
    <p:extLst>
      <p:ext uri="{BB962C8B-B14F-4D97-AF65-F5344CB8AC3E}">
        <p14:creationId xmlns:p14="http://schemas.microsoft.com/office/powerpoint/2010/main" val="132830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dissolv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0A3B2-838C-CA43-90F7-9193CAC62769}"/>
              </a:ext>
            </a:extLst>
          </p:cNvPr>
          <p:cNvSpPr>
            <a:spLocks noGrp="1"/>
          </p:cNvSpPr>
          <p:nvPr>
            <p:ph type="body" sz="quarter" idx="11"/>
          </p:nvPr>
        </p:nvSpPr>
        <p:spPr>
          <a:xfrm>
            <a:off x="659305" y="1736725"/>
            <a:ext cx="8196210" cy="4015497"/>
          </a:xfrm>
        </p:spPr>
        <p:txBody>
          <a:bodyPr/>
          <a:lstStyle/>
          <a:p>
            <a:r>
              <a:rPr lang="en-US" dirty="0"/>
              <a:t>Plan</a:t>
            </a:r>
            <a:r>
              <a:rPr lang="en-US" dirty="0">
                <a:sym typeface="Wingdings" pitchFamily="2" charset="2"/>
              </a:rPr>
              <a:t> (algorithm)</a:t>
            </a:r>
            <a:endParaRPr lang="en-US" dirty="0"/>
          </a:p>
        </p:txBody>
      </p:sp>
      <p:sp>
        <p:nvSpPr>
          <p:cNvPr id="3" name="Title 2">
            <a:extLst>
              <a:ext uri="{FF2B5EF4-FFF2-40B4-BE49-F238E27FC236}">
                <a16:creationId xmlns:a16="http://schemas.microsoft.com/office/drawing/2014/main" id="{64F45722-A83C-0A49-89E6-BB33C1A4FF88}"/>
              </a:ext>
            </a:extLst>
          </p:cNvPr>
          <p:cNvSpPr>
            <a:spLocks noGrp="1"/>
          </p:cNvSpPr>
          <p:nvPr>
            <p:ph type="title"/>
          </p:nvPr>
        </p:nvSpPr>
        <p:spPr/>
        <p:txBody>
          <a:bodyPr/>
          <a:lstStyle/>
          <a:p>
            <a:r>
              <a:rPr lang="en-US" dirty="0"/>
              <a:t>Word Frequency</a:t>
            </a:r>
          </a:p>
        </p:txBody>
      </p:sp>
      <p:sp>
        <p:nvSpPr>
          <p:cNvPr id="5" name="Rectangle 4">
            <a:extLst>
              <a:ext uri="{FF2B5EF4-FFF2-40B4-BE49-F238E27FC236}">
                <a16:creationId xmlns:a16="http://schemas.microsoft.com/office/drawing/2014/main" id="{FFF40BDD-0839-4C40-9CB9-15063EC5094C}"/>
              </a:ext>
            </a:extLst>
          </p:cNvPr>
          <p:cNvSpPr/>
          <p:nvPr/>
        </p:nvSpPr>
        <p:spPr>
          <a:xfrm>
            <a:off x="1021209" y="2742325"/>
            <a:ext cx="181390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Value:  count</a:t>
            </a:r>
          </a:p>
        </p:txBody>
      </p:sp>
      <p:sp>
        <p:nvSpPr>
          <p:cNvPr id="6" name="TextBox 5">
            <a:extLst>
              <a:ext uri="{FF2B5EF4-FFF2-40B4-BE49-F238E27FC236}">
                <a16:creationId xmlns:a16="http://schemas.microsoft.com/office/drawing/2014/main" id="{CBC6C57B-BB49-5742-AE5E-18C3FED1A021}"/>
              </a:ext>
            </a:extLst>
          </p:cNvPr>
          <p:cNvSpPr txBox="1"/>
          <p:nvPr/>
        </p:nvSpPr>
        <p:spPr>
          <a:xfrm>
            <a:off x="1215562" y="2284645"/>
            <a:ext cx="1425198" cy="461665"/>
          </a:xfrm>
          <a:prstGeom prst="rect">
            <a:avLst/>
          </a:prstGeom>
          <a:noFill/>
        </p:spPr>
        <p:txBody>
          <a:bodyPr wrap="none" rtlCol="0">
            <a:spAutoFit/>
          </a:bodyPr>
          <a:lstStyle/>
          <a:p>
            <a:r>
              <a:rPr lang="en-US" sz="2400" dirty="0"/>
              <a:t>Key: word</a:t>
            </a:r>
          </a:p>
        </p:txBody>
      </p:sp>
      <p:sp>
        <p:nvSpPr>
          <p:cNvPr id="7" name="Rectangle 6">
            <a:extLst>
              <a:ext uri="{FF2B5EF4-FFF2-40B4-BE49-F238E27FC236}">
                <a16:creationId xmlns:a16="http://schemas.microsoft.com/office/drawing/2014/main" id="{CCF3C92C-7C4D-6E46-A0A0-4B8F7465A657}"/>
              </a:ext>
            </a:extLst>
          </p:cNvPr>
          <p:cNvSpPr/>
          <p:nvPr/>
        </p:nvSpPr>
        <p:spPr>
          <a:xfrm>
            <a:off x="3824830" y="2201079"/>
            <a:ext cx="4659865" cy="461665"/>
          </a:xfrm>
          <a:prstGeom prst="rect">
            <a:avLst/>
          </a:prstGeom>
        </p:spPr>
        <p:txBody>
          <a:bodyPr wrap="none">
            <a:spAutoFit/>
          </a:bodyPr>
          <a:lstStyle/>
          <a:p>
            <a:r>
              <a:rPr lang="en-US" sz="2400" i="1" dirty="0"/>
              <a:t>“what you think you are entitled to”</a:t>
            </a:r>
            <a:endParaRPr lang="en-US" sz="2400" dirty="0"/>
          </a:p>
        </p:txBody>
      </p:sp>
      <p:sp>
        <p:nvSpPr>
          <p:cNvPr id="8" name="Rectangle 7">
            <a:extLst>
              <a:ext uri="{FF2B5EF4-FFF2-40B4-BE49-F238E27FC236}">
                <a16:creationId xmlns:a16="http://schemas.microsoft.com/office/drawing/2014/main" id="{F97147E6-877A-1E4C-8A47-EADEAE4B40E0}"/>
              </a:ext>
            </a:extLst>
          </p:cNvPr>
          <p:cNvSpPr/>
          <p:nvPr/>
        </p:nvSpPr>
        <p:spPr>
          <a:xfrm>
            <a:off x="3659303" y="2201079"/>
            <a:ext cx="4990918" cy="461665"/>
          </a:xfrm>
          <a:prstGeom prst="rect">
            <a:avLst/>
          </a:prstGeom>
        </p:spPr>
        <p:txBody>
          <a:bodyPr wrap="none">
            <a:spAutoFit/>
          </a:bodyPr>
          <a:lstStyle/>
          <a:p>
            <a:r>
              <a:rPr lang="en-US" sz="2400" i="1" dirty="0"/>
              <a:t>What, you, think, you, are, entitled, to,</a:t>
            </a:r>
            <a:endParaRPr lang="en-US" sz="2400" dirty="0"/>
          </a:p>
        </p:txBody>
      </p:sp>
      <p:sp>
        <p:nvSpPr>
          <p:cNvPr id="11" name="Rectangle 10">
            <a:extLst>
              <a:ext uri="{FF2B5EF4-FFF2-40B4-BE49-F238E27FC236}">
                <a16:creationId xmlns:a16="http://schemas.microsoft.com/office/drawing/2014/main" id="{3CACCFD2-23DD-F14E-A57E-ED942EF9B3A1}"/>
              </a:ext>
            </a:extLst>
          </p:cNvPr>
          <p:cNvSpPr/>
          <p:nvPr/>
        </p:nvSpPr>
        <p:spPr>
          <a:xfrm>
            <a:off x="5560852" y="4167979"/>
            <a:ext cx="857414" cy="369332"/>
          </a:xfrm>
          <a:prstGeom prst="rect">
            <a:avLst/>
          </a:prstGeom>
        </p:spPr>
        <p:txBody>
          <a:bodyPr wrap="square">
            <a:spAutoFit/>
          </a:bodyPr>
          <a:lstStyle/>
          <a:p>
            <a:pPr algn="ctr"/>
            <a:r>
              <a:rPr lang="en-US" dirty="0"/>
              <a:t>“what”</a:t>
            </a:r>
          </a:p>
        </p:txBody>
      </p:sp>
      <p:sp>
        <p:nvSpPr>
          <p:cNvPr id="12" name="Rectangle 11">
            <a:extLst>
              <a:ext uri="{FF2B5EF4-FFF2-40B4-BE49-F238E27FC236}">
                <a16:creationId xmlns:a16="http://schemas.microsoft.com/office/drawing/2014/main" id="{2B125FC9-B8EB-BC47-A33E-4A7CF036BCCD}"/>
              </a:ext>
            </a:extLst>
          </p:cNvPr>
          <p:cNvSpPr/>
          <p:nvPr/>
        </p:nvSpPr>
        <p:spPr>
          <a:xfrm>
            <a:off x="6610887" y="4167979"/>
            <a:ext cx="722185" cy="369332"/>
          </a:xfrm>
          <a:prstGeom prst="rect">
            <a:avLst/>
          </a:prstGeom>
        </p:spPr>
        <p:txBody>
          <a:bodyPr wrap="square">
            <a:spAutoFit/>
          </a:bodyPr>
          <a:lstStyle/>
          <a:p>
            <a:pPr algn="ctr"/>
            <a:r>
              <a:rPr lang="en-US" dirty="0"/>
              <a:t>“you”</a:t>
            </a:r>
          </a:p>
        </p:txBody>
      </p:sp>
      <p:sp>
        <p:nvSpPr>
          <p:cNvPr id="15" name="Rectangle 14">
            <a:extLst>
              <a:ext uri="{FF2B5EF4-FFF2-40B4-BE49-F238E27FC236}">
                <a16:creationId xmlns:a16="http://schemas.microsoft.com/office/drawing/2014/main" id="{FB4091CF-10DC-D34A-8F0F-8C5DD04ECA65}"/>
              </a:ext>
            </a:extLst>
          </p:cNvPr>
          <p:cNvSpPr/>
          <p:nvPr/>
        </p:nvSpPr>
        <p:spPr>
          <a:xfrm>
            <a:off x="3670885" y="4170897"/>
            <a:ext cx="857414" cy="369332"/>
          </a:xfrm>
          <a:prstGeom prst="rect">
            <a:avLst/>
          </a:prstGeom>
        </p:spPr>
        <p:txBody>
          <a:bodyPr wrap="square">
            <a:spAutoFit/>
          </a:bodyPr>
          <a:lstStyle/>
          <a:p>
            <a:pPr algn="ctr"/>
            <a:r>
              <a:rPr lang="en-US" dirty="0"/>
              <a:t>“think”</a:t>
            </a:r>
          </a:p>
        </p:txBody>
      </p:sp>
      <p:sp>
        <p:nvSpPr>
          <p:cNvPr id="16" name="Rectangle 15">
            <a:extLst>
              <a:ext uri="{FF2B5EF4-FFF2-40B4-BE49-F238E27FC236}">
                <a16:creationId xmlns:a16="http://schemas.microsoft.com/office/drawing/2014/main" id="{425F9657-3300-5943-A8D9-D5408038A188}"/>
              </a:ext>
            </a:extLst>
          </p:cNvPr>
          <p:cNvSpPr/>
          <p:nvPr/>
        </p:nvSpPr>
        <p:spPr>
          <a:xfrm>
            <a:off x="1744062" y="4183600"/>
            <a:ext cx="722185" cy="369332"/>
          </a:xfrm>
          <a:prstGeom prst="rect">
            <a:avLst/>
          </a:prstGeom>
        </p:spPr>
        <p:txBody>
          <a:bodyPr wrap="square">
            <a:spAutoFit/>
          </a:bodyPr>
          <a:lstStyle/>
          <a:p>
            <a:pPr algn="ctr"/>
            <a:r>
              <a:rPr lang="en-US" dirty="0"/>
              <a:t>“are”</a:t>
            </a:r>
          </a:p>
        </p:txBody>
      </p:sp>
      <p:grpSp>
        <p:nvGrpSpPr>
          <p:cNvPr id="23" name="Group 22">
            <a:extLst>
              <a:ext uri="{FF2B5EF4-FFF2-40B4-BE49-F238E27FC236}">
                <a16:creationId xmlns:a16="http://schemas.microsoft.com/office/drawing/2014/main" id="{B070DB3E-2709-5F46-A96E-6330CB949C79}"/>
              </a:ext>
            </a:extLst>
          </p:cNvPr>
          <p:cNvGrpSpPr/>
          <p:nvPr/>
        </p:nvGrpSpPr>
        <p:grpSpPr>
          <a:xfrm>
            <a:off x="1668205" y="4545058"/>
            <a:ext cx="5798337" cy="686675"/>
            <a:chOff x="1668205" y="4545058"/>
            <a:chExt cx="5798337" cy="686675"/>
          </a:xfrm>
        </p:grpSpPr>
        <p:sp>
          <p:nvSpPr>
            <p:cNvPr id="9" name="Rectangle 8">
              <a:extLst>
                <a:ext uri="{FF2B5EF4-FFF2-40B4-BE49-F238E27FC236}">
                  <a16:creationId xmlns:a16="http://schemas.microsoft.com/office/drawing/2014/main" id="{CCFB331B-821D-6E4E-ADD8-75056CD9214F}"/>
                </a:ext>
              </a:extLst>
            </p:cNvPr>
            <p:cNvSpPr/>
            <p:nvPr/>
          </p:nvSpPr>
          <p:spPr>
            <a:xfrm>
              <a:off x="1668205"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0" name="Rectangle 9">
              <a:extLst>
                <a:ext uri="{FF2B5EF4-FFF2-40B4-BE49-F238E27FC236}">
                  <a16:creationId xmlns:a16="http://schemas.microsoft.com/office/drawing/2014/main" id="{ACF0AE3C-229C-AE40-A9B7-4CFEF2E98976}"/>
                </a:ext>
              </a:extLst>
            </p:cNvPr>
            <p:cNvSpPr/>
            <p:nvPr/>
          </p:nvSpPr>
          <p:spPr>
            <a:xfrm>
              <a:off x="2640760"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3" name="Rectangle 12">
              <a:extLst>
                <a:ext uri="{FF2B5EF4-FFF2-40B4-BE49-F238E27FC236}">
                  <a16:creationId xmlns:a16="http://schemas.microsoft.com/office/drawing/2014/main" id="{AD819ADB-E475-BE40-9F7D-0C5B371081BA}"/>
                </a:ext>
              </a:extLst>
            </p:cNvPr>
            <p:cNvSpPr/>
            <p:nvPr/>
          </p:nvSpPr>
          <p:spPr>
            <a:xfrm>
              <a:off x="3594429"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4" name="Rectangle 13">
              <a:extLst>
                <a:ext uri="{FF2B5EF4-FFF2-40B4-BE49-F238E27FC236}">
                  <a16:creationId xmlns:a16="http://schemas.microsoft.com/office/drawing/2014/main" id="{853238EA-B0A2-494E-B8A3-11D24B6D9288}"/>
                </a:ext>
              </a:extLst>
            </p:cNvPr>
            <p:cNvSpPr/>
            <p:nvPr/>
          </p:nvSpPr>
          <p:spPr>
            <a:xfrm>
              <a:off x="4566984"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7" name="Rectangle 16">
              <a:extLst>
                <a:ext uri="{FF2B5EF4-FFF2-40B4-BE49-F238E27FC236}">
                  <a16:creationId xmlns:a16="http://schemas.microsoft.com/office/drawing/2014/main" id="{7CE01323-6668-494F-A92B-6A12CD44F00C}"/>
                </a:ext>
              </a:extLst>
            </p:cNvPr>
            <p:cNvSpPr/>
            <p:nvPr/>
          </p:nvSpPr>
          <p:spPr>
            <a:xfrm>
              <a:off x="5521432"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sp>
          <p:nvSpPr>
            <p:cNvPr id="18" name="Rectangle 17">
              <a:extLst>
                <a:ext uri="{FF2B5EF4-FFF2-40B4-BE49-F238E27FC236}">
                  <a16:creationId xmlns:a16="http://schemas.microsoft.com/office/drawing/2014/main" id="{AAC73CFF-22C4-AA45-863F-043D9B66EAA5}"/>
                </a:ext>
              </a:extLst>
            </p:cNvPr>
            <p:cNvSpPr/>
            <p:nvPr/>
          </p:nvSpPr>
          <p:spPr>
            <a:xfrm>
              <a:off x="6493987" y="4545058"/>
              <a:ext cx="972555" cy="686675"/>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endParaRPr>
            </a:p>
          </p:txBody>
        </p:sp>
      </p:grpSp>
      <p:sp>
        <p:nvSpPr>
          <p:cNvPr id="19" name="Rectangle 18">
            <a:extLst>
              <a:ext uri="{FF2B5EF4-FFF2-40B4-BE49-F238E27FC236}">
                <a16:creationId xmlns:a16="http://schemas.microsoft.com/office/drawing/2014/main" id="{A5D68159-E396-E441-9D28-55AB2C2C4F11}"/>
              </a:ext>
            </a:extLst>
          </p:cNvPr>
          <p:cNvSpPr/>
          <p:nvPr/>
        </p:nvSpPr>
        <p:spPr>
          <a:xfrm>
            <a:off x="2562558" y="4183600"/>
            <a:ext cx="1109294" cy="369332"/>
          </a:xfrm>
          <a:prstGeom prst="rect">
            <a:avLst/>
          </a:prstGeom>
        </p:spPr>
        <p:txBody>
          <a:bodyPr wrap="square">
            <a:spAutoFit/>
          </a:bodyPr>
          <a:lstStyle/>
          <a:p>
            <a:pPr algn="ctr"/>
            <a:r>
              <a:rPr lang="en-US" dirty="0"/>
              <a:t>“entitled”</a:t>
            </a:r>
          </a:p>
        </p:txBody>
      </p:sp>
      <p:sp>
        <p:nvSpPr>
          <p:cNvPr id="20" name="Rectangle 19">
            <a:extLst>
              <a:ext uri="{FF2B5EF4-FFF2-40B4-BE49-F238E27FC236}">
                <a16:creationId xmlns:a16="http://schemas.microsoft.com/office/drawing/2014/main" id="{0032FBC9-2B69-9B4D-9190-0599C4807A4C}"/>
              </a:ext>
            </a:extLst>
          </p:cNvPr>
          <p:cNvSpPr/>
          <p:nvPr/>
        </p:nvSpPr>
        <p:spPr>
          <a:xfrm>
            <a:off x="4646046" y="4167979"/>
            <a:ext cx="722185" cy="369332"/>
          </a:xfrm>
          <a:prstGeom prst="rect">
            <a:avLst/>
          </a:prstGeom>
        </p:spPr>
        <p:txBody>
          <a:bodyPr wrap="square">
            <a:spAutoFit/>
          </a:bodyPr>
          <a:lstStyle/>
          <a:p>
            <a:pPr algn="ctr"/>
            <a:r>
              <a:rPr lang="en-US" dirty="0"/>
              <a:t>“to”</a:t>
            </a:r>
          </a:p>
        </p:txBody>
      </p:sp>
      <p:sp>
        <p:nvSpPr>
          <p:cNvPr id="24" name="Rectangle 23">
            <a:extLst>
              <a:ext uri="{FF2B5EF4-FFF2-40B4-BE49-F238E27FC236}">
                <a16:creationId xmlns:a16="http://schemas.microsoft.com/office/drawing/2014/main" id="{4DA14910-EB9F-A44F-B48E-166AAC003406}"/>
              </a:ext>
            </a:extLst>
          </p:cNvPr>
          <p:cNvSpPr/>
          <p:nvPr/>
        </p:nvSpPr>
        <p:spPr>
          <a:xfrm>
            <a:off x="5842112" y="4648917"/>
            <a:ext cx="367408" cy="523220"/>
          </a:xfrm>
          <a:prstGeom prst="rect">
            <a:avLst/>
          </a:prstGeom>
        </p:spPr>
        <p:txBody>
          <a:bodyPr wrap="none">
            <a:spAutoFit/>
          </a:bodyPr>
          <a:lstStyle/>
          <a:p>
            <a:r>
              <a:rPr lang="en-US" sz="2800" dirty="0"/>
              <a:t>1</a:t>
            </a:r>
          </a:p>
        </p:txBody>
      </p:sp>
      <p:sp>
        <p:nvSpPr>
          <p:cNvPr id="25" name="Rectangle 24">
            <a:extLst>
              <a:ext uri="{FF2B5EF4-FFF2-40B4-BE49-F238E27FC236}">
                <a16:creationId xmlns:a16="http://schemas.microsoft.com/office/drawing/2014/main" id="{638DC0A5-D54F-BA4C-BD02-9AF8AB9A075B}"/>
              </a:ext>
            </a:extLst>
          </p:cNvPr>
          <p:cNvSpPr/>
          <p:nvPr/>
        </p:nvSpPr>
        <p:spPr>
          <a:xfrm>
            <a:off x="6796560" y="4648917"/>
            <a:ext cx="367408" cy="523220"/>
          </a:xfrm>
          <a:prstGeom prst="rect">
            <a:avLst/>
          </a:prstGeom>
        </p:spPr>
        <p:txBody>
          <a:bodyPr wrap="none">
            <a:spAutoFit/>
          </a:bodyPr>
          <a:lstStyle/>
          <a:p>
            <a:r>
              <a:rPr lang="en-US" sz="2800" dirty="0"/>
              <a:t>1</a:t>
            </a:r>
          </a:p>
        </p:txBody>
      </p:sp>
      <p:sp>
        <p:nvSpPr>
          <p:cNvPr id="26" name="Rectangle 25">
            <a:extLst>
              <a:ext uri="{FF2B5EF4-FFF2-40B4-BE49-F238E27FC236}">
                <a16:creationId xmlns:a16="http://schemas.microsoft.com/office/drawing/2014/main" id="{551653FD-3211-784A-918A-C587D0BA9A02}"/>
              </a:ext>
            </a:extLst>
          </p:cNvPr>
          <p:cNvSpPr/>
          <p:nvPr/>
        </p:nvSpPr>
        <p:spPr>
          <a:xfrm>
            <a:off x="3897002" y="4626785"/>
            <a:ext cx="367408" cy="523220"/>
          </a:xfrm>
          <a:prstGeom prst="rect">
            <a:avLst/>
          </a:prstGeom>
        </p:spPr>
        <p:txBody>
          <a:bodyPr wrap="none">
            <a:spAutoFit/>
          </a:bodyPr>
          <a:lstStyle/>
          <a:p>
            <a:r>
              <a:rPr lang="en-US" sz="2800" dirty="0"/>
              <a:t>1</a:t>
            </a:r>
          </a:p>
        </p:txBody>
      </p:sp>
      <p:sp>
        <p:nvSpPr>
          <p:cNvPr id="27" name="Rectangle 26">
            <a:extLst>
              <a:ext uri="{FF2B5EF4-FFF2-40B4-BE49-F238E27FC236}">
                <a16:creationId xmlns:a16="http://schemas.microsoft.com/office/drawing/2014/main" id="{41A28050-4A60-CF49-8529-6FA92BBC88A1}"/>
              </a:ext>
            </a:extLst>
          </p:cNvPr>
          <p:cNvSpPr/>
          <p:nvPr/>
        </p:nvSpPr>
        <p:spPr>
          <a:xfrm>
            <a:off x="6796560" y="4656664"/>
            <a:ext cx="367408" cy="523220"/>
          </a:xfrm>
          <a:prstGeom prst="rect">
            <a:avLst/>
          </a:prstGeom>
        </p:spPr>
        <p:txBody>
          <a:bodyPr wrap="none">
            <a:spAutoFit/>
          </a:bodyPr>
          <a:lstStyle/>
          <a:p>
            <a:r>
              <a:rPr lang="en-US" sz="2800" dirty="0"/>
              <a:t>2</a:t>
            </a:r>
          </a:p>
        </p:txBody>
      </p:sp>
      <p:sp>
        <p:nvSpPr>
          <p:cNvPr id="28" name="Rectangle 27">
            <a:extLst>
              <a:ext uri="{FF2B5EF4-FFF2-40B4-BE49-F238E27FC236}">
                <a16:creationId xmlns:a16="http://schemas.microsoft.com/office/drawing/2014/main" id="{3C3D33A6-CD9B-ED4F-91F9-CC7B796AE9F5}"/>
              </a:ext>
            </a:extLst>
          </p:cNvPr>
          <p:cNvSpPr/>
          <p:nvPr/>
        </p:nvSpPr>
        <p:spPr>
          <a:xfrm>
            <a:off x="1938361" y="4626785"/>
            <a:ext cx="367408" cy="523220"/>
          </a:xfrm>
          <a:prstGeom prst="rect">
            <a:avLst/>
          </a:prstGeom>
        </p:spPr>
        <p:txBody>
          <a:bodyPr wrap="none">
            <a:spAutoFit/>
          </a:bodyPr>
          <a:lstStyle/>
          <a:p>
            <a:r>
              <a:rPr lang="en-US" sz="2800" dirty="0"/>
              <a:t>1</a:t>
            </a:r>
          </a:p>
        </p:txBody>
      </p:sp>
      <p:sp>
        <p:nvSpPr>
          <p:cNvPr id="29" name="Rectangle 28">
            <a:extLst>
              <a:ext uri="{FF2B5EF4-FFF2-40B4-BE49-F238E27FC236}">
                <a16:creationId xmlns:a16="http://schemas.microsoft.com/office/drawing/2014/main" id="{F1F8CEB7-BFE7-0240-8B99-18BF95AF3113}"/>
              </a:ext>
            </a:extLst>
          </p:cNvPr>
          <p:cNvSpPr/>
          <p:nvPr/>
        </p:nvSpPr>
        <p:spPr>
          <a:xfrm>
            <a:off x="2926972" y="4645089"/>
            <a:ext cx="367408" cy="523220"/>
          </a:xfrm>
          <a:prstGeom prst="rect">
            <a:avLst/>
          </a:prstGeom>
        </p:spPr>
        <p:txBody>
          <a:bodyPr wrap="none">
            <a:spAutoFit/>
          </a:bodyPr>
          <a:lstStyle/>
          <a:p>
            <a:r>
              <a:rPr lang="en-US" sz="2800" dirty="0"/>
              <a:t>1</a:t>
            </a:r>
          </a:p>
        </p:txBody>
      </p:sp>
      <p:sp>
        <p:nvSpPr>
          <p:cNvPr id="30" name="Rectangle 29">
            <a:extLst>
              <a:ext uri="{FF2B5EF4-FFF2-40B4-BE49-F238E27FC236}">
                <a16:creationId xmlns:a16="http://schemas.microsoft.com/office/drawing/2014/main" id="{4A3430F9-DB40-BE42-9F2D-697D6B166EAC}"/>
              </a:ext>
            </a:extLst>
          </p:cNvPr>
          <p:cNvSpPr/>
          <p:nvPr/>
        </p:nvSpPr>
        <p:spPr>
          <a:xfrm>
            <a:off x="4860504" y="4645089"/>
            <a:ext cx="367408" cy="523220"/>
          </a:xfrm>
          <a:prstGeom prst="rect">
            <a:avLst/>
          </a:prstGeom>
        </p:spPr>
        <p:txBody>
          <a:bodyPr wrap="none">
            <a:spAutoFit/>
          </a:bodyPr>
          <a:lstStyle/>
          <a:p>
            <a:r>
              <a:rPr lang="en-US" sz="2800" dirty="0"/>
              <a:t>1</a:t>
            </a:r>
          </a:p>
        </p:txBody>
      </p:sp>
    </p:spTree>
    <p:extLst>
      <p:ext uri="{BB962C8B-B14F-4D97-AF65-F5344CB8AC3E}">
        <p14:creationId xmlns:p14="http://schemas.microsoft.com/office/powerpoint/2010/main" val="146016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2"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ntr" presetSubtype="0"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dissolve">
                                      <p:cBhvr>
                                        <p:cTn id="54" dur="1000"/>
                                        <p:tgtEl>
                                          <p:spTgt spid="27"/>
                                        </p:tgtEl>
                                      </p:cBhvr>
                                    </p:animEffect>
                                  </p:childTnLst>
                                </p:cTn>
                              </p:par>
                              <p:par>
                                <p:cTn id="55" presetID="9" presetClass="exit" presetSubtype="0" fill="hold" grpId="1" nodeType="withEffect">
                                  <p:stCondLst>
                                    <p:cond delay="0"/>
                                  </p:stCondLst>
                                  <p:childTnLst>
                                    <p:animEffect transition="out" filter="dissolve">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1"/>
      <p:bldP spid="7" grpId="2"/>
      <p:bldP spid="8" grpId="0"/>
      <p:bldP spid="11" grpId="0"/>
      <p:bldP spid="12" grpId="0"/>
      <p:bldP spid="15" grpId="0"/>
      <p:bldP spid="16" grpId="0"/>
      <p:bldP spid="19" grpId="0"/>
      <p:bldP spid="20" grpId="0"/>
      <p:bldP spid="24" grpId="0"/>
      <p:bldP spid="25" grpId="0"/>
      <p:bldP spid="25" grpId="1"/>
      <p:bldP spid="26" grpId="0"/>
      <p:bldP spid="27" grpId="0"/>
      <p:bldP spid="28"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BF71E-21F6-2F41-B598-7FDC6B379C2E}"/>
              </a:ext>
            </a:extLst>
          </p:cNvPr>
          <p:cNvSpPr>
            <a:spLocks noGrp="1"/>
          </p:cNvSpPr>
          <p:nvPr>
            <p:ph type="body" sz="quarter" idx="11"/>
          </p:nvPr>
        </p:nvSpPr>
        <p:spPr>
          <a:xfrm>
            <a:off x="1322693" y="2716272"/>
            <a:ext cx="5974578" cy="603063"/>
          </a:xfrm>
        </p:spPr>
        <p:txBody>
          <a:bodyPr/>
          <a:lstStyle/>
          <a:p>
            <a:pPr marL="0" indent="0">
              <a:buNone/>
            </a:pPr>
            <a:r>
              <a:rPr lang="en-US" dirty="0">
                <a:solidFill>
                  <a:srgbClr val="00B050"/>
                </a:solidFill>
              </a:rPr>
              <a:t>word </a:t>
            </a:r>
            <a:r>
              <a:rPr lang="en-US" dirty="0">
                <a:solidFill>
                  <a:srgbClr val="00B050"/>
                </a:solidFill>
                <a:sym typeface="Wingdings" pitchFamily="2" charset="2"/>
              </a:rPr>
              <a:t> number of occurrences </a:t>
            </a:r>
            <a:endParaRPr lang="en-US" dirty="0">
              <a:solidFill>
                <a:srgbClr val="00B050"/>
              </a:solidFill>
            </a:endParaRPr>
          </a:p>
        </p:txBody>
      </p:sp>
      <p:sp>
        <p:nvSpPr>
          <p:cNvPr id="3" name="Title 2">
            <a:extLst>
              <a:ext uri="{FF2B5EF4-FFF2-40B4-BE49-F238E27FC236}">
                <a16:creationId xmlns:a16="http://schemas.microsoft.com/office/drawing/2014/main" id="{25C86C4D-D33E-634D-8679-143847597D3A}"/>
              </a:ext>
            </a:extLst>
          </p:cNvPr>
          <p:cNvSpPr>
            <a:spLocks noGrp="1"/>
          </p:cNvSpPr>
          <p:nvPr>
            <p:ph type="title"/>
          </p:nvPr>
        </p:nvSpPr>
        <p:spPr/>
        <p:txBody>
          <a:bodyPr/>
          <a:lstStyle/>
          <a:p>
            <a:r>
              <a:rPr lang="en-US" dirty="0"/>
              <a:t>Word Frequency</a:t>
            </a:r>
          </a:p>
        </p:txBody>
      </p:sp>
      <p:sp>
        <p:nvSpPr>
          <p:cNvPr id="4" name="Text Placeholder 1">
            <a:extLst>
              <a:ext uri="{FF2B5EF4-FFF2-40B4-BE49-F238E27FC236}">
                <a16:creationId xmlns:a16="http://schemas.microsoft.com/office/drawing/2014/main" id="{03220010-EB37-1E4E-823E-E40BCF14E4F0}"/>
              </a:ext>
            </a:extLst>
          </p:cNvPr>
          <p:cNvSpPr txBox="1">
            <a:spLocks/>
          </p:cNvSpPr>
          <p:nvPr/>
        </p:nvSpPr>
        <p:spPr>
          <a:xfrm>
            <a:off x="659305" y="369999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Step 2: Sort the result from step 1 in descending order by value (number of times that word occurs) </a:t>
            </a:r>
          </a:p>
        </p:txBody>
      </p:sp>
      <p:sp>
        <p:nvSpPr>
          <p:cNvPr id="5" name="Text Placeholder 1">
            <a:extLst>
              <a:ext uri="{FF2B5EF4-FFF2-40B4-BE49-F238E27FC236}">
                <a16:creationId xmlns:a16="http://schemas.microsoft.com/office/drawing/2014/main" id="{D82F0884-E14A-0049-B5C0-1F8295F0B8A4}"/>
              </a:ext>
            </a:extLst>
          </p:cNvPr>
          <p:cNvSpPr txBox="1">
            <a:spLocks/>
          </p:cNvSpPr>
          <p:nvPr/>
        </p:nvSpPr>
        <p:spPr>
          <a:xfrm>
            <a:off x="811705" y="188912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Step 1: Count how many times each word occurs</a:t>
            </a:r>
          </a:p>
        </p:txBody>
      </p:sp>
      <p:sp>
        <p:nvSpPr>
          <p:cNvPr id="7" name="Text Placeholder 1">
            <a:extLst>
              <a:ext uri="{FF2B5EF4-FFF2-40B4-BE49-F238E27FC236}">
                <a16:creationId xmlns:a16="http://schemas.microsoft.com/office/drawing/2014/main" id="{E3AFC1DE-48F4-BC4B-9FEE-ED09862A5D35}"/>
              </a:ext>
            </a:extLst>
          </p:cNvPr>
          <p:cNvSpPr txBox="1">
            <a:spLocks/>
          </p:cNvSpPr>
          <p:nvPr/>
        </p:nvSpPr>
        <p:spPr>
          <a:xfrm>
            <a:off x="1506468" y="271627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FF0000"/>
                </a:solidFill>
              </a:rPr>
              <a:t>HashMap&lt;String, Integer&gt;</a:t>
            </a:r>
          </a:p>
        </p:txBody>
      </p:sp>
      <p:sp>
        <p:nvSpPr>
          <p:cNvPr id="8" name="Text Placeholder 1">
            <a:extLst>
              <a:ext uri="{FF2B5EF4-FFF2-40B4-BE49-F238E27FC236}">
                <a16:creationId xmlns:a16="http://schemas.microsoft.com/office/drawing/2014/main" id="{E75A0820-DC90-E840-946E-C2FBA4B3E913}"/>
              </a:ext>
            </a:extLst>
          </p:cNvPr>
          <p:cNvSpPr txBox="1">
            <a:spLocks/>
          </p:cNvSpPr>
          <p:nvPr/>
        </p:nvSpPr>
        <p:spPr>
          <a:xfrm>
            <a:off x="1322692" y="4946801"/>
            <a:ext cx="6342131"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00B050"/>
                </a:solidFill>
              </a:rPr>
              <a:t>number of occurrences </a:t>
            </a:r>
            <a:r>
              <a:rPr lang="en-US" dirty="0">
                <a:solidFill>
                  <a:srgbClr val="00B050"/>
                </a:solidFill>
                <a:sym typeface="Wingdings" pitchFamily="2" charset="2"/>
              </a:rPr>
              <a:t> word</a:t>
            </a:r>
            <a:endParaRPr lang="en-US" dirty="0">
              <a:solidFill>
                <a:srgbClr val="00B050"/>
              </a:solidFill>
            </a:endParaRPr>
          </a:p>
        </p:txBody>
      </p:sp>
      <p:sp>
        <p:nvSpPr>
          <p:cNvPr id="9" name="Text Placeholder 1">
            <a:extLst>
              <a:ext uri="{FF2B5EF4-FFF2-40B4-BE49-F238E27FC236}">
                <a16:creationId xmlns:a16="http://schemas.microsoft.com/office/drawing/2014/main" id="{3E44BE80-5834-AC4E-993A-6A592FE82FA4}"/>
              </a:ext>
            </a:extLst>
          </p:cNvPr>
          <p:cNvSpPr txBox="1">
            <a:spLocks/>
          </p:cNvSpPr>
          <p:nvPr/>
        </p:nvSpPr>
        <p:spPr>
          <a:xfrm>
            <a:off x="1322692" y="4946801"/>
            <a:ext cx="5974578"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solidFill>
                  <a:srgbClr val="FF0000"/>
                </a:solidFill>
              </a:rPr>
              <a:t>TreeMap</a:t>
            </a:r>
            <a:r>
              <a:rPr lang="en-US" dirty="0">
                <a:solidFill>
                  <a:srgbClr val="FF0000"/>
                </a:solidFill>
              </a:rPr>
              <a:t>&lt;Integer, String&gt;</a:t>
            </a:r>
          </a:p>
        </p:txBody>
      </p:sp>
      <p:sp>
        <p:nvSpPr>
          <p:cNvPr id="6" name="TextBox 5">
            <a:extLst>
              <a:ext uri="{FF2B5EF4-FFF2-40B4-BE49-F238E27FC236}">
                <a16:creationId xmlns:a16="http://schemas.microsoft.com/office/drawing/2014/main" id="{D3A0DC7C-76E9-1248-86BB-0F40F88107D3}"/>
              </a:ext>
            </a:extLst>
          </p:cNvPr>
          <p:cNvSpPr txBox="1"/>
          <p:nvPr/>
        </p:nvSpPr>
        <p:spPr>
          <a:xfrm>
            <a:off x="589507" y="5510865"/>
            <a:ext cx="7440948" cy="369332"/>
          </a:xfrm>
          <a:prstGeom prst="rect">
            <a:avLst/>
          </a:prstGeom>
          <a:noFill/>
        </p:spPr>
        <p:txBody>
          <a:bodyPr wrap="none" rtlCol="0">
            <a:spAutoFit/>
          </a:bodyPr>
          <a:lstStyle/>
          <a:p>
            <a:r>
              <a:rPr lang="en-US" i="1" dirty="0" err="1">
                <a:solidFill>
                  <a:schemeClr val="bg2">
                    <a:lumMod val="50000"/>
                  </a:schemeClr>
                </a:solidFill>
              </a:rPr>
              <a:t>TreeMap</a:t>
            </a:r>
            <a:r>
              <a:rPr lang="en-US" i="1" dirty="0">
                <a:solidFill>
                  <a:schemeClr val="bg2">
                    <a:lumMod val="50000"/>
                  </a:schemeClr>
                </a:solidFill>
              </a:rPr>
              <a:t>: binary search tree with word occurrence number as tree node value</a:t>
            </a:r>
          </a:p>
        </p:txBody>
      </p:sp>
    </p:spTree>
    <p:extLst>
      <p:ext uri="{BB962C8B-B14F-4D97-AF65-F5344CB8AC3E}">
        <p14:creationId xmlns:p14="http://schemas.microsoft.com/office/powerpoint/2010/main" val="50852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2">
                                            <p:txEl>
                                              <p:pRg st="0" end="0"/>
                                            </p:txEl>
                                          </p:spTgt>
                                        </p:tgtEl>
                                      </p:cBhvr>
                                    </p:animEffect>
                                    <p:set>
                                      <p:cBhvr>
                                        <p:cTn id="15" dur="1" fill="hold">
                                          <p:stCondLst>
                                            <p:cond delay="499"/>
                                          </p:stCondLst>
                                        </p:cTn>
                                        <p:tgtEl>
                                          <p:spTgt spid="2">
                                            <p:txEl>
                                              <p:pRg st="0" end="0"/>
                                            </p:txEl>
                                          </p:spTgt>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5" grpId="0"/>
      <p:bldP spid="7" grpId="0"/>
      <p:bldP spid="8" grpId="1"/>
      <p:bldP spid="8" grpId="2"/>
      <p:bldP spid="9"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94AE9-29FA-C448-B405-BDC363FE718E}"/>
              </a:ext>
            </a:extLst>
          </p:cNvPr>
          <p:cNvSpPr>
            <a:spLocks noGrp="1"/>
          </p:cNvSpPr>
          <p:nvPr>
            <p:ph type="title"/>
          </p:nvPr>
        </p:nvSpPr>
        <p:spPr>
          <a:xfrm>
            <a:off x="175320" y="324495"/>
            <a:ext cx="8183759" cy="991998"/>
          </a:xfrm>
        </p:spPr>
        <p:txBody>
          <a:bodyPr/>
          <a:lstStyle/>
          <a:p>
            <a:r>
              <a:rPr lang="en-US" dirty="0"/>
              <a:t>Word Frequency</a:t>
            </a:r>
          </a:p>
        </p:txBody>
      </p:sp>
      <p:pic>
        <p:nvPicPr>
          <p:cNvPr id="5" name="Picture 4">
            <a:extLst>
              <a:ext uri="{FF2B5EF4-FFF2-40B4-BE49-F238E27FC236}">
                <a16:creationId xmlns:a16="http://schemas.microsoft.com/office/drawing/2014/main" id="{4CA95047-7C95-DF42-8B6E-F5260C30DDBA}"/>
              </a:ext>
            </a:extLst>
          </p:cNvPr>
          <p:cNvPicPr>
            <a:picLocks noChangeAspect="1"/>
          </p:cNvPicPr>
          <p:nvPr/>
        </p:nvPicPr>
        <p:blipFill>
          <a:blip r:embed="rId2"/>
          <a:stretch>
            <a:fillRect/>
          </a:stretch>
        </p:blipFill>
        <p:spPr>
          <a:xfrm>
            <a:off x="2474258" y="1560985"/>
            <a:ext cx="6096708" cy="5135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178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8BDD6B9-56E4-D741-813F-9E2923FEB618}"/>
              </a:ext>
            </a:extLst>
          </p:cNvPr>
          <p:cNvPicPr>
            <a:picLocks noChangeAspect="1"/>
          </p:cNvPicPr>
          <p:nvPr/>
        </p:nvPicPr>
        <p:blipFill>
          <a:blip r:embed="rId2"/>
          <a:stretch>
            <a:fillRect/>
          </a:stretch>
        </p:blipFill>
        <p:spPr>
          <a:xfrm>
            <a:off x="4420672" y="246599"/>
            <a:ext cx="4581432" cy="385923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AE794AE9-29FA-C448-B405-BDC363FE718E}"/>
              </a:ext>
            </a:extLst>
          </p:cNvPr>
          <p:cNvSpPr>
            <a:spLocks noGrp="1"/>
          </p:cNvSpPr>
          <p:nvPr>
            <p:ph type="title"/>
          </p:nvPr>
        </p:nvSpPr>
        <p:spPr>
          <a:xfrm>
            <a:off x="480120" y="109342"/>
            <a:ext cx="8183759" cy="991998"/>
          </a:xfrm>
        </p:spPr>
        <p:txBody>
          <a:bodyPr/>
          <a:lstStyle/>
          <a:p>
            <a:r>
              <a:rPr lang="en-US" dirty="0"/>
              <a:t>Word Frequency</a:t>
            </a:r>
          </a:p>
        </p:txBody>
      </p:sp>
      <p:sp>
        <p:nvSpPr>
          <p:cNvPr id="7" name="TextBox 6">
            <a:extLst>
              <a:ext uri="{FF2B5EF4-FFF2-40B4-BE49-F238E27FC236}">
                <a16:creationId xmlns:a16="http://schemas.microsoft.com/office/drawing/2014/main" id="{FEF3B41D-105E-E744-92A2-A73650858AAB}"/>
              </a:ext>
            </a:extLst>
          </p:cNvPr>
          <p:cNvSpPr txBox="1"/>
          <p:nvPr/>
        </p:nvSpPr>
        <p:spPr>
          <a:xfrm>
            <a:off x="78726" y="2947608"/>
            <a:ext cx="1747273" cy="369332"/>
          </a:xfrm>
          <a:prstGeom prst="rect">
            <a:avLst/>
          </a:prstGeom>
          <a:noFill/>
        </p:spPr>
        <p:txBody>
          <a:bodyPr wrap="none" rtlCol="0">
            <a:spAutoFit/>
          </a:bodyPr>
          <a:lstStyle/>
          <a:p>
            <a:r>
              <a:rPr lang="en-US" dirty="0"/>
              <a:t>Count frequency</a:t>
            </a:r>
          </a:p>
        </p:txBody>
      </p:sp>
      <p:sp>
        <p:nvSpPr>
          <p:cNvPr id="8" name="TextBox 7">
            <a:extLst>
              <a:ext uri="{FF2B5EF4-FFF2-40B4-BE49-F238E27FC236}">
                <a16:creationId xmlns:a16="http://schemas.microsoft.com/office/drawing/2014/main" id="{68076590-8292-0944-BB18-D02E3B9BAC88}"/>
              </a:ext>
            </a:extLst>
          </p:cNvPr>
          <p:cNvSpPr txBox="1"/>
          <p:nvPr/>
        </p:nvSpPr>
        <p:spPr>
          <a:xfrm>
            <a:off x="2458998" y="4424544"/>
            <a:ext cx="1568250" cy="369332"/>
          </a:xfrm>
          <a:prstGeom prst="rect">
            <a:avLst/>
          </a:prstGeom>
          <a:noFill/>
        </p:spPr>
        <p:txBody>
          <a:bodyPr wrap="none" rtlCol="0">
            <a:spAutoFit/>
          </a:bodyPr>
          <a:lstStyle/>
          <a:p>
            <a:r>
              <a:rPr lang="en-US" dirty="0"/>
              <a:t>Sort frequency</a:t>
            </a:r>
          </a:p>
        </p:txBody>
      </p:sp>
      <p:sp>
        <p:nvSpPr>
          <p:cNvPr id="9" name="Rounded Rectangle 8">
            <a:extLst>
              <a:ext uri="{FF2B5EF4-FFF2-40B4-BE49-F238E27FC236}">
                <a16:creationId xmlns:a16="http://schemas.microsoft.com/office/drawing/2014/main" id="{666CAC25-DF5D-2F4C-AE3A-D2A02873737A}"/>
              </a:ext>
            </a:extLst>
          </p:cNvPr>
          <p:cNvSpPr/>
          <p:nvPr/>
        </p:nvSpPr>
        <p:spPr>
          <a:xfrm>
            <a:off x="4572000" y="648621"/>
            <a:ext cx="2972453" cy="144417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Elbow Connector 9">
            <a:extLst>
              <a:ext uri="{FF2B5EF4-FFF2-40B4-BE49-F238E27FC236}">
                <a16:creationId xmlns:a16="http://schemas.microsoft.com/office/drawing/2014/main" id="{C2153E5C-4709-1A4E-913A-776B43D5CFF6}"/>
              </a:ext>
            </a:extLst>
          </p:cNvPr>
          <p:cNvCxnSpPr>
            <a:cxnSpLocks/>
            <a:stCxn id="9" idx="1"/>
            <a:endCxn id="7" idx="0"/>
          </p:cNvCxnSpPr>
          <p:nvPr/>
        </p:nvCxnSpPr>
        <p:spPr>
          <a:xfrm rot="10800000" flipV="1">
            <a:off x="952364" y="1370706"/>
            <a:ext cx="3619637" cy="1576901"/>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ounded Rectangle 16">
            <a:extLst>
              <a:ext uri="{FF2B5EF4-FFF2-40B4-BE49-F238E27FC236}">
                <a16:creationId xmlns:a16="http://schemas.microsoft.com/office/drawing/2014/main" id="{3D1C3BDA-BAA8-A145-982A-77EF1E4C0EA2}"/>
              </a:ext>
            </a:extLst>
          </p:cNvPr>
          <p:cNvSpPr/>
          <p:nvPr/>
        </p:nvSpPr>
        <p:spPr>
          <a:xfrm>
            <a:off x="4573724" y="2226878"/>
            <a:ext cx="4428380" cy="1712182"/>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Elbow Connector 17">
            <a:extLst>
              <a:ext uri="{FF2B5EF4-FFF2-40B4-BE49-F238E27FC236}">
                <a16:creationId xmlns:a16="http://schemas.microsoft.com/office/drawing/2014/main" id="{42E43AE2-33DE-2040-AD3A-7233F77EDFA8}"/>
              </a:ext>
            </a:extLst>
          </p:cNvPr>
          <p:cNvCxnSpPr>
            <a:cxnSpLocks/>
            <a:endCxn id="8" idx="0"/>
          </p:cNvCxnSpPr>
          <p:nvPr/>
        </p:nvCxnSpPr>
        <p:spPr>
          <a:xfrm rot="10800000" flipV="1">
            <a:off x="3243123" y="3081618"/>
            <a:ext cx="1348812" cy="1342925"/>
          </a:xfrm>
          <a:prstGeom prst="bentConnector2">
            <a:avLst/>
          </a:prstGeom>
          <a:ln w="34925">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25E15B9-F573-F244-B3EE-EAEB23EBEED3}"/>
              </a:ext>
            </a:extLst>
          </p:cNvPr>
          <p:cNvPicPr>
            <a:picLocks noChangeAspect="1"/>
          </p:cNvPicPr>
          <p:nvPr/>
        </p:nvPicPr>
        <p:blipFill>
          <a:blip r:embed="rId3"/>
          <a:stretch>
            <a:fillRect/>
          </a:stretch>
        </p:blipFill>
        <p:spPr>
          <a:xfrm>
            <a:off x="10412" y="3462155"/>
            <a:ext cx="1883899" cy="266344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F460FBD-C80E-1249-A4A5-CE95ACAD82BB}"/>
              </a:ext>
            </a:extLst>
          </p:cNvPr>
          <p:cNvPicPr>
            <a:picLocks noChangeAspect="1"/>
          </p:cNvPicPr>
          <p:nvPr/>
        </p:nvPicPr>
        <p:blipFill rotWithShape="1">
          <a:blip r:embed="rId4"/>
          <a:srcRect r="11037"/>
          <a:stretch/>
        </p:blipFill>
        <p:spPr>
          <a:xfrm>
            <a:off x="1359224" y="4793876"/>
            <a:ext cx="7603607" cy="1779396"/>
          </a:xfrm>
          <a:prstGeom prst="rect">
            <a:avLst/>
          </a:prstGeom>
        </p:spPr>
      </p:pic>
    </p:spTree>
    <p:extLst>
      <p:ext uri="{BB962C8B-B14F-4D97-AF65-F5344CB8AC3E}">
        <p14:creationId xmlns:p14="http://schemas.microsoft.com/office/powerpoint/2010/main" val="224559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9" presetClass="entr" presetSubtype="0" fill="hold" grpId="0" nodeType="withEffect">
                                  <p:stCondLst>
                                    <p:cond delay="20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ntr" presetSubtype="0" fill="hold" grpId="0" nodeType="withEffect">
                                  <p:stCondLst>
                                    <p:cond delay="20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BF71E-21F6-2F41-B598-7FDC6B379C2E}"/>
              </a:ext>
            </a:extLst>
          </p:cNvPr>
          <p:cNvSpPr>
            <a:spLocks noGrp="1"/>
          </p:cNvSpPr>
          <p:nvPr>
            <p:ph type="body" sz="quarter" idx="11"/>
          </p:nvPr>
        </p:nvSpPr>
        <p:spPr>
          <a:xfrm>
            <a:off x="1023457" y="2785091"/>
            <a:ext cx="6593747" cy="603063"/>
          </a:xfrm>
        </p:spPr>
        <p:txBody>
          <a:bodyPr/>
          <a:lstStyle/>
          <a:p>
            <a:pPr marL="0" indent="0">
              <a:buNone/>
            </a:pPr>
            <a:r>
              <a:rPr lang="en-US" dirty="0">
                <a:solidFill>
                  <a:srgbClr val="00B050"/>
                </a:solidFill>
              </a:rPr>
              <a:t>HashMap </a:t>
            </a:r>
            <a:r>
              <a:rPr lang="en-US" dirty="0">
                <a:solidFill>
                  <a:srgbClr val="00B050"/>
                </a:solidFill>
                <a:sym typeface="Wingdings" pitchFamily="2" charset="2"/>
              </a:rPr>
              <a:t> </a:t>
            </a:r>
            <a:r>
              <a:rPr lang="en-US" dirty="0">
                <a:solidFill>
                  <a:srgbClr val="00B050"/>
                </a:solidFill>
                <a:highlight>
                  <a:srgbClr val="FFFF00"/>
                </a:highlight>
              </a:rPr>
              <a:t>O(1) per insert</a:t>
            </a:r>
            <a:br>
              <a:rPr lang="en-US" dirty="0">
                <a:solidFill>
                  <a:srgbClr val="00B050"/>
                </a:solidFill>
              </a:rPr>
            </a:br>
            <a:endParaRPr lang="en-US" dirty="0">
              <a:solidFill>
                <a:srgbClr val="00B050"/>
              </a:solidFill>
            </a:endParaRPr>
          </a:p>
        </p:txBody>
      </p:sp>
      <p:sp>
        <p:nvSpPr>
          <p:cNvPr id="3" name="Title 2">
            <a:extLst>
              <a:ext uri="{FF2B5EF4-FFF2-40B4-BE49-F238E27FC236}">
                <a16:creationId xmlns:a16="http://schemas.microsoft.com/office/drawing/2014/main" id="{25C86C4D-D33E-634D-8679-143847597D3A}"/>
              </a:ext>
            </a:extLst>
          </p:cNvPr>
          <p:cNvSpPr>
            <a:spLocks noGrp="1"/>
          </p:cNvSpPr>
          <p:nvPr>
            <p:ph type="title"/>
          </p:nvPr>
        </p:nvSpPr>
        <p:spPr/>
        <p:txBody>
          <a:bodyPr/>
          <a:lstStyle/>
          <a:p>
            <a:r>
              <a:rPr lang="en-US" dirty="0"/>
              <a:t>Word Frequency</a:t>
            </a:r>
          </a:p>
        </p:txBody>
      </p:sp>
      <p:sp>
        <p:nvSpPr>
          <p:cNvPr id="4" name="Text Placeholder 1">
            <a:extLst>
              <a:ext uri="{FF2B5EF4-FFF2-40B4-BE49-F238E27FC236}">
                <a16:creationId xmlns:a16="http://schemas.microsoft.com/office/drawing/2014/main" id="{03220010-EB37-1E4E-823E-E40BCF14E4F0}"/>
              </a:ext>
            </a:extLst>
          </p:cNvPr>
          <p:cNvSpPr txBox="1">
            <a:spLocks/>
          </p:cNvSpPr>
          <p:nvPr/>
        </p:nvSpPr>
        <p:spPr>
          <a:xfrm>
            <a:off x="659305" y="369999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Step 2: Sort the result from step 1 in descending order by value (number of times that word occurs) </a:t>
            </a:r>
          </a:p>
        </p:txBody>
      </p:sp>
      <p:sp>
        <p:nvSpPr>
          <p:cNvPr id="5" name="Text Placeholder 1">
            <a:extLst>
              <a:ext uri="{FF2B5EF4-FFF2-40B4-BE49-F238E27FC236}">
                <a16:creationId xmlns:a16="http://schemas.microsoft.com/office/drawing/2014/main" id="{D82F0884-E14A-0049-B5C0-1F8295F0B8A4}"/>
              </a:ext>
            </a:extLst>
          </p:cNvPr>
          <p:cNvSpPr txBox="1">
            <a:spLocks/>
          </p:cNvSpPr>
          <p:nvPr/>
        </p:nvSpPr>
        <p:spPr>
          <a:xfrm>
            <a:off x="811705" y="1889125"/>
            <a:ext cx="8196210"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a:buNone/>
            </a:pPr>
            <a:r>
              <a:rPr lang="en-US" dirty="0"/>
              <a:t>Step 1: Count how many times each word occurs</a:t>
            </a:r>
          </a:p>
        </p:txBody>
      </p:sp>
      <p:sp>
        <p:nvSpPr>
          <p:cNvPr id="8" name="Text Placeholder 1">
            <a:extLst>
              <a:ext uri="{FF2B5EF4-FFF2-40B4-BE49-F238E27FC236}">
                <a16:creationId xmlns:a16="http://schemas.microsoft.com/office/drawing/2014/main" id="{E75A0820-DC90-E840-946E-C2FBA4B3E913}"/>
              </a:ext>
            </a:extLst>
          </p:cNvPr>
          <p:cNvSpPr txBox="1">
            <a:spLocks/>
          </p:cNvSpPr>
          <p:nvPr/>
        </p:nvSpPr>
        <p:spPr>
          <a:xfrm>
            <a:off x="811705" y="4907802"/>
            <a:ext cx="7685223" cy="603063"/>
          </a:xfrm>
          <a:prstGeom prst="rect">
            <a:avLst/>
          </a:prstGeom>
        </p:spPr>
        <p:txBody>
          <a:bodyPr/>
          <a:lstStyle>
            <a:lvl1pPr marL="342900" indent="-342900" algn="l" defTabSz="457200" rtl="0" eaLnBrk="1" latinLnBrk="0" hangingPunct="1">
              <a:spcBef>
                <a:spcPct val="20000"/>
              </a:spcBef>
              <a:buFont typeface="Lucida Grande"/>
              <a:buChar char="&gt;"/>
              <a:defRPr sz="2400" b="1" i="0" kern="1200" baseline="0">
                <a:solidFill>
                  <a:srgbClr val="4B2E83"/>
                </a:solidFill>
                <a:latin typeface="Open Sans"/>
                <a:ea typeface="+mn-ea"/>
                <a:cs typeface="Open Sans"/>
              </a:defRPr>
            </a:lvl1pPr>
            <a:lvl2pPr marL="742950" indent="-285750" algn="l" defTabSz="457200" rtl="0" eaLnBrk="1" latinLnBrk="0" hangingPunct="1">
              <a:spcBef>
                <a:spcPct val="20000"/>
              </a:spcBef>
              <a:buFont typeface="Arial"/>
              <a:buChar char="–"/>
              <a:defRPr sz="2000" b="1" i="0" kern="1200" baseline="0">
                <a:solidFill>
                  <a:srgbClr val="4B2E83"/>
                </a:solidFill>
                <a:latin typeface="Open Sans"/>
                <a:ea typeface="+mn-ea"/>
                <a:cs typeface="Open Sans"/>
              </a:defRPr>
            </a:lvl2pPr>
            <a:lvl3pPr marL="1143000" indent="-228600" algn="l" defTabSz="457200" rtl="0" eaLnBrk="1" latinLnBrk="0" hangingPunct="1">
              <a:spcBef>
                <a:spcPct val="20000"/>
              </a:spcBef>
              <a:buSzPct val="100000"/>
              <a:buFont typeface="Lucida Grande"/>
              <a:buChar char="&gt;"/>
              <a:defRPr sz="1800" b="1" i="0" kern="1200" baseline="0">
                <a:solidFill>
                  <a:srgbClr val="4B2E83"/>
                </a:solidFill>
                <a:latin typeface="Open Sans"/>
                <a:ea typeface="+mn-ea"/>
                <a:cs typeface="Open Sans"/>
              </a:defRPr>
            </a:lvl3pPr>
            <a:lvl4pPr marL="1600200" indent="-228600" algn="l" defTabSz="457200" rtl="0" eaLnBrk="1" latinLnBrk="0" hangingPunct="1">
              <a:spcBef>
                <a:spcPct val="20000"/>
              </a:spcBef>
              <a:buFont typeface="Arial"/>
              <a:buChar char="–"/>
              <a:defRPr sz="1600" b="1" i="0" kern="1200" baseline="0">
                <a:solidFill>
                  <a:srgbClr val="4B2E83"/>
                </a:solidFill>
                <a:latin typeface="Open Sans"/>
                <a:ea typeface="+mn-ea"/>
                <a:cs typeface="Open Sans"/>
              </a:defRPr>
            </a:lvl4pPr>
            <a:lvl5pPr marL="2057400" indent="-228600" algn="l" defTabSz="457200" rtl="0" eaLnBrk="1" latinLnBrk="0" hangingPunct="1">
              <a:spcBef>
                <a:spcPct val="20000"/>
              </a:spcBef>
              <a:buFont typeface="Lucida Grande"/>
              <a:buChar char="&gt;"/>
              <a:defRPr sz="1400" b="1" i="0" kern="1200" baseline="0">
                <a:solidFill>
                  <a:srgbClr val="4B2E83"/>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err="1">
                <a:solidFill>
                  <a:srgbClr val="00B050"/>
                </a:solidFill>
              </a:rPr>
              <a:t>TreeMap</a:t>
            </a:r>
            <a:r>
              <a:rPr lang="en-US" dirty="0">
                <a:solidFill>
                  <a:srgbClr val="00B050"/>
                </a:solidFill>
              </a:rPr>
              <a:t> </a:t>
            </a:r>
            <a:r>
              <a:rPr lang="en-US" dirty="0">
                <a:solidFill>
                  <a:srgbClr val="00B050"/>
                </a:solidFill>
                <a:sym typeface="Wingdings" pitchFamily="2" charset="2"/>
              </a:rPr>
              <a:t> </a:t>
            </a:r>
            <a:r>
              <a:rPr lang="en-US" dirty="0">
                <a:solidFill>
                  <a:srgbClr val="00B050"/>
                </a:solidFill>
                <a:highlight>
                  <a:srgbClr val="FFFF00"/>
                </a:highlight>
              </a:rPr>
              <a:t>O(</a:t>
            </a:r>
            <a:r>
              <a:rPr lang="en-US" dirty="0" err="1">
                <a:solidFill>
                  <a:srgbClr val="00B050"/>
                </a:solidFill>
                <a:highlight>
                  <a:srgbClr val="FFFF00"/>
                </a:highlight>
              </a:rPr>
              <a:t>lgN</a:t>
            </a:r>
            <a:r>
              <a:rPr lang="en-US" dirty="0">
                <a:solidFill>
                  <a:srgbClr val="00B050"/>
                </a:solidFill>
                <a:highlight>
                  <a:srgbClr val="FFFF00"/>
                </a:highlight>
              </a:rPr>
              <a:t>) per insert</a:t>
            </a:r>
          </a:p>
        </p:txBody>
      </p:sp>
    </p:spTree>
    <p:extLst>
      <p:ext uri="{BB962C8B-B14F-4D97-AF65-F5344CB8AC3E}">
        <p14:creationId xmlns:p14="http://schemas.microsoft.com/office/powerpoint/2010/main" val="178935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F1577F-7502-044C-BA1D-6FE0F4875857}"/>
              </a:ext>
            </a:extLst>
          </p:cNvPr>
          <p:cNvPicPr>
            <a:picLocks noChangeAspect="1"/>
          </p:cNvPicPr>
          <p:nvPr/>
        </p:nvPicPr>
        <p:blipFill>
          <a:blip r:embed="rId2"/>
          <a:stretch>
            <a:fillRect/>
          </a:stretch>
        </p:blipFill>
        <p:spPr>
          <a:xfrm>
            <a:off x="2204992" y="2608866"/>
            <a:ext cx="4273232" cy="2022562"/>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C3932AB2-FB9C-EC43-A8F7-A0B8D985CA75}"/>
              </a:ext>
            </a:extLst>
          </p:cNvPr>
          <p:cNvSpPr>
            <a:spLocks noGrp="1"/>
          </p:cNvSpPr>
          <p:nvPr>
            <p:ph type="body" sz="quarter" idx="11"/>
          </p:nvPr>
        </p:nvSpPr>
        <p:spPr>
          <a:xfrm>
            <a:off x="600582" y="1510222"/>
            <a:ext cx="8196210" cy="4015497"/>
          </a:xfrm>
        </p:spPr>
        <p:txBody>
          <a:bodyPr/>
          <a:lstStyle/>
          <a:p>
            <a:r>
              <a:rPr lang="en-US" dirty="0"/>
              <a:t>From </a:t>
            </a:r>
            <a:r>
              <a:rPr lang="en-US" dirty="0" err="1"/>
              <a:t>Java.util</a:t>
            </a:r>
            <a:endParaRPr lang="en-US" dirty="0"/>
          </a:p>
          <a:p>
            <a:endParaRPr lang="en-US" dirty="0"/>
          </a:p>
        </p:txBody>
      </p:sp>
      <p:sp>
        <p:nvSpPr>
          <p:cNvPr id="3" name="Title 2">
            <a:extLst>
              <a:ext uri="{FF2B5EF4-FFF2-40B4-BE49-F238E27FC236}">
                <a16:creationId xmlns:a16="http://schemas.microsoft.com/office/drawing/2014/main" id="{0C74396E-1F58-1D44-BA41-0F48EBA8927A}"/>
              </a:ext>
            </a:extLst>
          </p:cNvPr>
          <p:cNvSpPr>
            <a:spLocks noGrp="1"/>
          </p:cNvSpPr>
          <p:nvPr>
            <p:ph type="title"/>
          </p:nvPr>
        </p:nvSpPr>
        <p:spPr/>
        <p:txBody>
          <a:bodyPr/>
          <a:lstStyle/>
          <a:p>
            <a:r>
              <a:rPr lang="en-US" dirty="0"/>
              <a:t>All the Maps</a:t>
            </a:r>
          </a:p>
        </p:txBody>
      </p:sp>
      <p:pic>
        <p:nvPicPr>
          <p:cNvPr id="4" name="Picture 3">
            <a:extLst>
              <a:ext uri="{FF2B5EF4-FFF2-40B4-BE49-F238E27FC236}">
                <a16:creationId xmlns:a16="http://schemas.microsoft.com/office/drawing/2014/main" id="{CEC0B89B-164D-7A40-B41F-485337F521D6}"/>
              </a:ext>
            </a:extLst>
          </p:cNvPr>
          <p:cNvPicPr>
            <a:picLocks noChangeAspect="1"/>
          </p:cNvPicPr>
          <p:nvPr/>
        </p:nvPicPr>
        <p:blipFill>
          <a:blip r:embed="rId3"/>
          <a:stretch>
            <a:fillRect/>
          </a:stretch>
        </p:blipFill>
        <p:spPr>
          <a:xfrm>
            <a:off x="1343535" y="1971413"/>
            <a:ext cx="6710304" cy="443795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D55B3F4A-DEC6-B64D-A081-1B7802B0C745}"/>
              </a:ext>
            </a:extLst>
          </p:cNvPr>
          <p:cNvSpPr/>
          <p:nvPr/>
        </p:nvSpPr>
        <p:spPr>
          <a:xfrm>
            <a:off x="1343535" y="6486489"/>
            <a:ext cx="4192225" cy="276999"/>
          </a:xfrm>
          <a:prstGeom prst="rect">
            <a:avLst/>
          </a:prstGeom>
        </p:spPr>
        <p:txBody>
          <a:bodyPr wrap="square">
            <a:spAutoFit/>
          </a:bodyPr>
          <a:lstStyle/>
          <a:p>
            <a:r>
              <a:rPr lang="en-US" sz="1200" dirty="0">
                <a:hlinkClick r:id="rId4"/>
              </a:rPr>
              <a:t>http://rkandhal.com/2014/02/16/hashmap-treemap-linkedmap/</a:t>
            </a:r>
            <a:endParaRPr lang="en-US" sz="1200" dirty="0"/>
          </a:p>
        </p:txBody>
      </p:sp>
    </p:spTree>
    <p:extLst>
      <p:ext uri="{BB962C8B-B14F-4D97-AF65-F5344CB8AC3E}">
        <p14:creationId xmlns:p14="http://schemas.microsoft.com/office/powerpoint/2010/main" val="8093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EADA58-58DE-374D-A3D6-D9463778BD63}"/>
              </a:ext>
            </a:extLst>
          </p:cNvPr>
          <p:cNvSpPr/>
          <p:nvPr/>
        </p:nvSpPr>
        <p:spPr>
          <a:xfrm>
            <a:off x="0" y="0"/>
            <a:ext cx="9144000" cy="6858000"/>
          </a:xfrm>
          <a:prstGeom prst="rect">
            <a:avLst/>
          </a:prstGeom>
          <a:gradFill>
            <a:gsLst>
              <a:gs pos="59000">
                <a:schemeClr val="accent1">
                  <a:tint val="100000"/>
                  <a:shade val="100000"/>
                  <a:satMod val="130000"/>
                </a:schemeClr>
              </a:gs>
              <a:gs pos="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One more thing…</a:t>
            </a:r>
          </a:p>
        </p:txBody>
      </p:sp>
    </p:spTree>
    <p:extLst>
      <p:ext uri="{BB962C8B-B14F-4D97-AF65-F5344CB8AC3E}">
        <p14:creationId xmlns:p14="http://schemas.microsoft.com/office/powerpoint/2010/main" val="173266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 (random array)</a:t>
            </a:r>
          </a:p>
        </p:txBody>
      </p:sp>
      <p:sp>
        <p:nvSpPr>
          <p:cNvPr id="10" name="Rectangle 9">
            <a:extLst>
              <a:ext uri="{FF2B5EF4-FFF2-40B4-BE49-F238E27FC236}">
                <a16:creationId xmlns:a16="http://schemas.microsoft.com/office/drawing/2014/main" id="{5DDB4608-A8D8-354E-8A3D-0CEE1AC7A35E}"/>
              </a:ext>
            </a:extLst>
          </p:cNvPr>
          <p:cNvSpPr/>
          <p:nvPr/>
        </p:nvSpPr>
        <p:spPr>
          <a:xfrm>
            <a:off x="155985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1" name="Rectangle 10">
            <a:extLst>
              <a:ext uri="{FF2B5EF4-FFF2-40B4-BE49-F238E27FC236}">
                <a16:creationId xmlns:a16="http://schemas.microsoft.com/office/drawing/2014/main" id="{CFF98DA4-3168-044A-AA04-D16CAF9EB402}"/>
              </a:ext>
            </a:extLst>
          </p:cNvPr>
          <p:cNvSpPr/>
          <p:nvPr/>
        </p:nvSpPr>
        <p:spPr>
          <a:xfrm>
            <a:off x="215152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74319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33486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92653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518209"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10987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70154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9321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84886" y="4186518"/>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3" name="TextBox 22">
            <a:extLst>
              <a:ext uri="{FF2B5EF4-FFF2-40B4-BE49-F238E27FC236}">
                <a16:creationId xmlns:a16="http://schemas.microsoft.com/office/drawing/2014/main" id="{470F9755-A49D-DD46-BBB3-0511DE8B8D78}"/>
              </a:ext>
            </a:extLst>
          </p:cNvPr>
          <p:cNvSpPr txBox="1"/>
          <p:nvPr/>
        </p:nvSpPr>
        <p:spPr>
          <a:xfrm>
            <a:off x="4500280" y="1712259"/>
            <a:ext cx="1627946" cy="523220"/>
          </a:xfrm>
          <a:prstGeom prst="rect">
            <a:avLst/>
          </a:prstGeom>
          <a:noFill/>
        </p:spPr>
        <p:txBody>
          <a:bodyPr wrap="none" rtlCol="0">
            <a:spAutoFit/>
          </a:bodyPr>
          <a:lstStyle/>
          <a:p>
            <a:r>
              <a:rPr lang="en-US" sz="2800" dirty="0">
                <a:highlight>
                  <a:srgbClr val="FFFF00"/>
                </a:highlight>
              </a:rPr>
              <a:t>Target: 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57083" y="4885765"/>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96521" y="4887544"/>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88191" y="4885765"/>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79861" y="4885765"/>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103762" y="4885765"/>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643200" y="4887544"/>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234870" y="4885765"/>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826540" y="4885765"/>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450441" y="4860650"/>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7042111" y="4860650"/>
            <a:ext cx="301686" cy="400110"/>
          </a:xfrm>
          <a:prstGeom prst="rect">
            <a:avLst/>
          </a:prstGeom>
          <a:noFill/>
        </p:spPr>
        <p:txBody>
          <a:bodyPr wrap="square" rtlCol="0">
            <a:spAutoFit/>
          </a:bodyPr>
          <a:lstStyle/>
          <a:p>
            <a:r>
              <a:rPr lang="en-US" sz="2000" dirty="0">
                <a:solidFill>
                  <a:schemeClr val="bg2">
                    <a:lumMod val="65000"/>
                  </a:schemeClr>
                </a:solidFill>
              </a:rPr>
              <a:t>9</a:t>
            </a:r>
          </a:p>
        </p:txBody>
      </p:sp>
      <p:cxnSp>
        <p:nvCxnSpPr>
          <p:cNvPr id="34" name="Curved Connector 33">
            <a:extLst>
              <a:ext uri="{FF2B5EF4-FFF2-40B4-BE49-F238E27FC236}">
                <a16:creationId xmlns:a16="http://schemas.microsoft.com/office/drawing/2014/main" id="{6DD35321-DF2A-6B4D-AE9C-C4EA510BC19A}"/>
              </a:ext>
            </a:extLst>
          </p:cNvPr>
          <p:cNvCxnSpPr>
            <a:cxnSpLocks/>
          </p:cNvCxnSpPr>
          <p:nvPr/>
        </p:nvCxnSpPr>
        <p:spPr>
          <a:xfrm rot="5400000" flipH="1" flipV="1">
            <a:off x="2141546"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2A1A728E-347F-EA43-B380-95D4064844E5}"/>
              </a:ext>
            </a:extLst>
          </p:cNvPr>
          <p:cNvCxnSpPr>
            <a:cxnSpLocks/>
          </p:cNvCxnSpPr>
          <p:nvPr/>
        </p:nvCxnSpPr>
        <p:spPr>
          <a:xfrm rot="5400000" flipH="1" flipV="1">
            <a:off x="274048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8" name="Curved Connector 37">
            <a:extLst>
              <a:ext uri="{FF2B5EF4-FFF2-40B4-BE49-F238E27FC236}">
                <a16:creationId xmlns:a16="http://schemas.microsoft.com/office/drawing/2014/main" id="{D7E90FCE-DB05-2647-AE50-D7D18BD0966B}"/>
              </a:ext>
            </a:extLst>
          </p:cNvPr>
          <p:cNvCxnSpPr>
            <a:cxnSpLocks/>
          </p:cNvCxnSpPr>
          <p:nvPr/>
        </p:nvCxnSpPr>
        <p:spPr>
          <a:xfrm rot="5400000" flipH="1" flipV="1">
            <a:off x="3339418"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9" name="Curved Connector 38">
            <a:extLst>
              <a:ext uri="{FF2B5EF4-FFF2-40B4-BE49-F238E27FC236}">
                <a16:creationId xmlns:a16="http://schemas.microsoft.com/office/drawing/2014/main" id="{81F01D73-66DF-2146-9B22-0481525F74B6}"/>
              </a:ext>
            </a:extLst>
          </p:cNvPr>
          <p:cNvCxnSpPr>
            <a:cxnSpLocks/>
          </p:cNvCxnSpPr>
          <p:nvPr/>
        </p:nvCxnSpPr>
        <p:spPr>
          <a:xfrm rot="5400000" flipH="1" flipV="1">
            <a:off x="3920189"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0" name="Curved Connector 39">
            <a:extLst>
              <a:ext uri="{FF2B5EF4-FFF2-40B4-BE49-F238E27FC236}">
                <a16:creationId xmlns:a16="http://schemas.microsoft.com/office/drawing/2014/main" id="{7B108DEC-DC28-0742-B648-3AE493916067}"/>
              </a:ext>
            </a:extLst>
          </p:cNvPr>
          <p:cNvCxnSpPr>
            <a:cxnSpLocks/>
          </p:cNvCxnSpPr>
          <p:nvPr/>
        </p:nvCxnSpPr>
        <p:spPr>
          <a:xfrm rot="5400000" flipH="1" flipV="1">
            <a:off x="451997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1" name="Curved Connector 40">
            <a:extLst>
              <a:ext uri="{FF2B5EF4-FFF2-40B4-BE49-F238E27FC236}">
                <a16:creationId xmlns:a16="http://schemas.microsoft.com/office/drawing/2014/main" id="{2A33A42A-4D26-0147-AB38-022B7CF4744F}"/>
              </a:ext>
            </a:extLst>
          </p:cNvPr>
          <p:cNvCxnSpPr>
            <a:cxnSpLocks/>
          </p:cNvCxnSpPr>
          <p:nvPr/>
        </p:nvCxnSpPr>
        <p:spPr>
          <a:xfrm rot="5400000" flipH="1" flipV="1">
            <a:off x="5111642"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2" name="Curved Connector 41">
            <a:extLst>
              <a:ext uri="{FF2B5EF4-FFF2-40B4-BE49-F238E27FC236}">
                <a16:creationId xmlns:a16="http://schemas.microsoft.com/office/drawing/2014/main" id="{013AE7AE-26CC-E94E-87F5-1CF5B14A518B}"/>
              </a:ext>
            </a:extLst>
          </p:cNvPr>
          <p:cNvCxnSpPr>
            <a:cxnSpLocks/>
          </p:cNvCxnSpPr>
          <p:nvPr/>
        </p:nvCxnSpPr>
        <p:spPr>
          <a:xfrm rot="5400000" flipH="1" flipV="1">
            <a:off x="5708644"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4C8EC8A0-DEDF-4A49-A4CD-7EE19DB928B9}"/>
              </a:ext>
            </a:extLst>
          </p:cNvPr>
          <p:cNvCxnSpPr>
            <a:cxnSpLocks/>
          </p:cNvCxnSpPr>
          <p:nvPr/>
        </p:nvCxnSpPr>
        <p:spPr>
          <a:xfrm rot="5400000" flipH="1" flipV="1">
            <a:off x="6308427"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44" name="Curved Connector 43">
            <a:extLst>
              <a:ext uri="{FF2B5EF4-FFF2-40B4-BE49-F238E27FC236}">
                <a16:creationId xmlns:a16="http://schemas.microsoft.com/office/drawing/2014/main" id="{7E582477-079D-234B-B495-9DD0874E360F}"/>
              </a:ext>
            </a:extLst>
          </p:cNvPr>
          <p:cNvCxnSpPr>
            <a:cxnSpLocks/>
          </p:cNvCxnSpPr>
          <p:nvPr/>
        </p:nvCxnSpPr>
        <p:spPr>
          <a:xfrm rot="5400000" flipH="1" flipV="1">
            <a:off x="6890769" y="3887323"/>
            <a:ext cx="12700" cy="591670"/>
          </a:xfrm>
          <a:prstGeom prst="curvedConnector3">
            <a:avLst>
              <a:gd name="adj1" fmla="val 3494118"/>
            </a:avLst>
          </a:prstGeom>
          <a:ln>
            <a:solidFill>
              <a:srgbClr val="FF0000"/>
            </a:solidFill>
            <a:tailEnd type="arrow" w="med" len="med"/>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881FC333-177E-B54F-996C-AB8A3829369D}"/>
              </a:ext>
            </a:extLst>
          </p:cNvPr>
          <p:cNvSpPr/>
          <p:nvPr/>
        </p:nvSpPr>
        <p:spPr>
          <a:xfrm>
            <a:off x="6884886" y="4186518"/>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46" name="TextBox 45">
            <a:extLst>
              <a:ext uri="{FF2B5EF4-FFF2-40B4-BE49-F238E27FC236}">
                <a16:creationId xmlns:a16="http://schemas.microsoft.com/office/drawing/2014/main" id="{A5EECE93-C903-7D4F-A477-6292FFC6D48B}"/>
              </a:ext>
            </a:extLst>
          </p:cNvPr>
          <p:cNvSpPr txBox="1"/>
          <p:nvPr/>
        </p:nvSpPr>
        <p:spPr>
          <a:xfrm>
            <a:off x="2237055" y="5906726"/>
            <a:ext cx="772969" cy="461665"/>
          </a:xfrm>
          <a:prstGeom prst="rect">
            <a:avLst/>
          </a:prstGeom>
          <a:noFill/>
        </p:spPr>
        <p:txBody>
          <a:bodyPr wrap="none" rtlCol="0">
            <a:spAutoFit/>
          </a:bodyPr>
          <a:lstStyle/>
          <a:p>
            <a:r>
              <a:rPr lang="en-US" sz="2400" dirty="0"/>
              <a:t>O(N)</a:t>
            </a:r>
          </a:p>
        </p:txBody>
      </p:sp>
      <p:sp>
        <p:nvSpPr>
          <p:cNvPr id="47" name="TextBox 46">
            <a:extLst>
              <a:ext uri="{FF2B5EF4-FFF2-40B4-BE49-F238E27FC236}">
                <a16:creationId xmlns:a16="http://schemas.microsoft.com/office/drawing/2014/main" id="{8E9FF574-D6B0-BD47-8B89-3ADD592C9C29}"/>
              </a:ext>
            </a:extLst>
          </p:cNvPr>
          <p:cNvSpPr txBox="1"/>
          <p:nvPr/>
        </p:nvSpPr>
        <p:spPr>
          <a:xfrm>
            <a:off x="3781547" y="5906725"/>
            <a:ext cx="2641108" cy="461665"/>
          </a:xfrm>
          <a:prstGeom prst="rect">
            <a:avLst/>
          </a:prstGeom>
          <a:noFill/>
        </p:spPr>
        <p:txBody>
          <a:bodyPr wrap="none" rtlCol="0">
            <a:spAutoFit/>
          </a:bodyPr>
          <a:lstStyle/>
          <a:p>
            <a:r>
              <a:rPr lang="en-US" sz="2400" dirty="0"/>
              <a:t>N = 10 comparisons</a:t>
            </a:r>
          </a:p>
        </p:txBody>
      </p:sp>
      <p:sp>
        <p:nvSpPr>
          <p:cNvPr id="48" name="TextBox 47">
            <a:extLst>
              <a:ext uri="{FF2B5EF4-FFF2-40B4-BE49-F238E27FC236}">
                <a16:creationId xmlns:a16="http://schemas.microsoft.com/office/drawing/2014/main" id="{2C981DF0-D10B-514D-BD50-A9AA977C0684}"/>
              </a:ext>
            </a:extLst>
          </p:cNvPr>
          <p:cNvSpPr txBox="1"/>
          <p:nvPr/>
        </p:nvSpPr>
        <p:spPr>
          <a:xfrm>
            <a:off x="4717615" y="6368390"/>
            <a:ext cx="1259768" cy="369332"/>
          </a:xfrm>
          <a:prstGeom prst="rect">
            <a:avLst/>
          </a:prstGeom>
          <a:noFill/>
        </p:spPr>
        <p:txBody>
          <a:bodyPr wrap="none" rtlCol="0">
            <a:spAutoFit/>
          </a:bodyPr>
          <a:lstStyle/>
          <a:p>
            <a:r>
              <a:rPr lang="en-US" dirty="0"/>
              <a:t>Worst case </a:t>
            </a:r>
          </a:p>
        </p:txBody>
      </p:sp>
    </p:spTree>
    <p:extLst>
      <p:ext uri="{BB962C8B-B14F-4D97-AF65-F5344CB8AC3E}">
        <p14:creationId xmlns:p14="http://schemas.microsoft.com/office/powerpoint/2010/main" val="406072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p:bldP spid="4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390B8-70FD-0948-8DEC-4CE02ADB032A}"/>
              </a:ext>
            </a:extLst>
          </p:cNvPr>
          <p:cNvPicPr>
            <a:picLocks noChangeAspect="1"/>
          </p:cNvPicPr>
          <p:nvPr/>
        </p:nvPicPr>
        <p:blipFill>
          <a:blip r:embed="rId2"/>
          <a:stretch>
            <a:fillRect/>
          </a:stretch>
        </p:blipFill>
        <p:spPr>
          <a:xfrm>
            <a:off x="219427" y="2644586"/>
            <a:ext cx="8371750" cy="3397626"/>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6E9A890F-B732-2A4E-88F0-C426B708BCCF}"/>
              </a:ext>
            </a:extLst>
          </p:cNvPr>
          <p:cNvSpPr>
            <a:spLocks noGrp="1"/>
          </p:cNvSpPr>
          <p:nvPr>
            <p:ph type="title"/>
          </p:nvPr>
        </p:nvSpPr>
        <p:spPr/>
        <p:txBody>
          <a:bodyPr/>
          <a:lstStyle/>
          <a:p>
            <a:r>
              <a:rPr lang="en-US" dirty="0"/>
              <a:t>One more thing…</a:t>
            </a:r>
          </a:p>
        </p:txBody>
      </p:sp>
      <p:sp>
        <p:nvSpPr>
          <p:cNvPr id="6" name="Rounded Rectangle 5">
            <a:extLst>
              <a:ext uri="{FF2B5EF4-FFF2-40B4-BE49-F238E27FC236}">
                <a16:creationId xmlns:a16="http://schemas.microsoft.com/office/drawing/2014/main" id="{6A39D52F-7304-9441-98AC-FC4E98180A94}"/>
              </a:ext>
            </a:extLst>
          </p:cNvPr>
          <p:cNvSpPr/>
          <p:nvPr/>
        </p:nvSpPr>
        <p:spPr>
          <a:xfrm>
            <a:off x="2985247" y="2743197"/>
            <a:ext cx="5280211" cy="358591"/>
          </a:xfrm>
          <a:prstGeom prst="round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5DD4960-F9E1-6F4B-9790-9259DD22702E}"/>
              </a:ext>
            </a:extLst>
          </p:cNvPr>
          <p:cNvSpPr txBox="1"/>
          <p:nvPr/>
        </p:nvSpPr>
        <p:spPr>
          <a:xfrm>
            <a:off x="1434352" y="1640541"/>
            <a:ext cx="5024645" cy="461665"/>
          </a:xfrm>
          <a:prstGeom prst="rect">
            <a:avLst/>
          </a:prstGeom>
          <a:noFill/>
        </p:spPr>
        <p:txBody>
          <a:bodyPr wrap="none" rtlCol="0">
            <a:spAutoFit/>
          </a:bodyPr>
          <a:lstStyle/>
          <a:p>
            <a:r>
              <a:rPr lang="en-US" sz="2400" b="1" i="1" dirty="0"/>
              <a:t>Boss: “I need the result in 10 minutes”</a:t>
            </a:r>
          </a:p>
        </p:txBody>
      </p:sp>
    </p:spTree>
    <p:extLst>
      <p:ext uri="{BB962C8B-B14F-4D97-AF65-F5344CB8AC3E}">
        <p14:creationId xmlns:p14="http://schemas.microsoft.com/office/powerpoint/2010/main" val="283314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54AF7-192B-2643-B3B8-6327B2C926A9}"/>
              </a:ext>
            </a:extLst>
          </p:cNvPr>
          <p:cNvSpPr>
            <a:spLocks noGrp="1"/>
          </p:cNvSpPr>
          <p:nvPr>
            <p:ph type="body" sz="quarter" idx="11"/>
          </p:nvPr>
        </p:nvSpPr>
        <p:spPr>
          <a:xfrm>
            <a:off x="659305" y="1736726"/>
            <a:ext cx="8196210" cy="764428"/>
          </a:xfrm>
        </p:spPr>
        <p:txBody>
          <a:bodyPr/>
          <a:lstStyle/>
          <a:p>
            <a:r>
              <a:rPr lang="en-US" dirty="0"/>
              <a:t>Can we do better than O(N) for a random set of numbers?</a:t>
            </a:r>
          </a:p>
          <a:p>
            <a:endParaRPr lang="en-US" dirty="0"/>
          </a:p>
          <a:p>
            <a:pPr lvl="1"/>
            <a:endParaRPr lang="en-US" dirty="0"/>
          </a:p>
        </p:txBody>
      </p:sp>
      <p:sp>
        <p:nvSpPr>
          <p:cNvPr id="3" name="Title 2">
            <a:extLst>
              <a:ext uri="{FF2B5EF4-FFF2-40B4-BE49-F238E27FC236}">
                <a16:creationId xmlns:a16="http://schemas.microsoft.com/office/drawing/2014/main" id="{2857D441-53F1-E844-AFCE-C9C1FFA0B225}"/>
              </a:ext>
            </a:extLst>
          </p:cNvPr>
          <p:cNvSpPr>
            <a:spLocks noGrp="1"/>
          </p:cNvSpPr>
          <p:nvPr>
            <p:ph type="title"/>
          </p:nvPr>
        </p:nvSpPr>
        <p:spPr/>
        <p:txBody>
          <a:bodyPr/>
          <a:lstStyle/>
          <a:p>
            <a:r>
              <a:rPr lang="en-US" dirty="0"/>
              <a:t>A Search Problem</a:t>
            </a:r>
          </a:p>
        </p:txBody>
      </p:sp>
      <p:sp>
        <p:nvSpPr>
          <p:cNvPr id="5" name="TextBox 4">
            <a:extLst>
              <a:ext uri="{FF2B5EF4-FFF2-40B4-BE49-F238E27FC236}">
                <a16:creationId xmlns:a16="http://schemas.microsoft.com/office/drawing/2014/main" id="{B495D2E0-5210-1044-8B38-BEB59E92CDAF}"/>
              </a:ext>
            </a:extLst>
          </p:cNvPr>
          <p:cNvSpPr txBox="1"/>
          <p:nvPr/>
        </p:nvSpPr>
        <p:spPr>
          <a:xfrm>
            <a:off x="1963270" y="2581983"/>
            <a:ext cx="6046592" cy="584775"/>
          </a:xfrm>
          <a:prstGeom prst="rect">
            <a:avLst/>
          </a:prstGeom>
          <a:noFill/>
        </p:spPr>
        <p:txBody>
          <a:bodyPr wrap="none" rtlCol="0">
            <a:spAutoFit/>
          </a:bodyPr>
          <a:lstStyle/>
          <a:p>
            <a:r>
              <a:rPr lang="en-US" sz="3200" b="1" dirty="0">
                <a:highlight>
                  <a:srgbClr val="FFFF00"/>
                </a:highlight>
              </a:rPr>
              <a:t>Option 1: Change the way we do it</a:t>
            </a:r>
          </a:p>
        </p:txBody>
      </p:sp>
      <p:sp>
        <p:nvSpPr>
          <p:cNvPr id="6" name="TextBox 5">
            <a:extLst>
              <a:ext uri="{FF2B5EF4-FFF2-40B4-BE49-F238E27FC236}">
                <a16:creationId xmlns:a16="http://schemas.microsoft.com/office/drawing/2014/main" id="{F7F2EC50-777D-1A4A-90BD-E0E47BF8F5F3}"/>
              </a:ext>
            </a:extLst>
          </p:cNvPr>
          <p:cNvSpPr txBox="1"/>
          <p:nvPr/>
        </p:nvSpPr>
        <p:spPr>
          <a:xfrm>
            <a:off x="1963269" y="4599042"/>
            <a:ext cx="5866414" cy="584775"/>
          </a:xfrm>
          <a:prstGeom prst="rect">
            <a:avLst/>
          </a:prstGeom>
          <a:noFill/>
        </p:spPr>
        <p:txBody>
          <a:bodyPr wrap="none" rtlCol="0">
            <a:spAutoFit/>
          </a:bodyPr>
          <a:lstStyle/>
          <a:p>
            <a:r>
              <a:rPr lang="en-US" sz="3200" b="1" dirty="0">
                <a:highlight>
                  <a:srgbClr val="00FF00"/>
                </a:highlight>
              </a:rPr>
              <a:t>Option 2: Change how we store it</a:t>
            </a:r>
          </a:p>
        </p:txBody>
      </p:sp>
    </p:spTree>
    <p:extLst>
      <p:ext uri="{BB962C8B-B14F-4D97-AF65-F5344CB8AC3E}">
        <p14:creationId xmlns:p14="http://schemas.microsoft.com/office/powerpoint/2010/main" val="153769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54AF7-192B-2643-B3B8-6327B2C926A9}"/>
              </a:ext>
            </a:extLst>
          </p:cNvPr>
          <p:cNvSpPr>
            <a:spLocks noGrp="1"/>
          </p:cNvSpPr>
          <p:nvPr>
            <p:ph type="body" sz="quarter" idx="11"/>
          </p:nvPr>
        </p:nvSpPr>
        <p:spPr>
          <a:xfrm>
            <a:off x="659305" y="1736726"/>
            <a:ext cx="8196210" cy="764428"/>
          </a:xfrm>
        </p:spPr>
        <p:txBody>
          <a:bodyPr/>
          <a:lstStyle/>
          <a:p>
            <a:r>
              <a:rPr lang="en-US" dirty="0"/>
              <a:t>Can we do better than O(N) for a random set of numbers?</a:t>
            </a:r>
          </a:p>
          <a:p>
            <a:endParaRPr lang="en-US" dirty="0"/>
          </a:p>
          <a:p>
            <a:pPr lvl="1"/>
            <a:endParaRPr lang="en-US" dirty="0"/>
          </a:p>
        </p:txBody>
      </p:sp>
      <p:sp>
        <p:nvSpPr>
          <p:cNvPr id="3" name="Title 2">
            <a:extLst>
              <a:ext uri="{FF2B5EF4-FFF2-40B4-BE49-F238E27FC236}">
                <a16:creationId xmlns:a16="http://schemas.microsoft.com/office/drawing/2014/main" id="{2857D441-53F1-E844-AFCE-C9C1FFA0B225}"/>
              </a:ext>
            </a:extLst>
          </p:cNvPr>
          <p:cNvSpPr>
            <a:spLocks noGrp="1"/>
          </p:cNvSpPr>
          <p:nvPr>
            <p:ph type="title"/>
          </p:nvPr>
        </p:nvSpPr>
        <p:spPr/>
        <p:txBody>
          <a:bodyPr/>
          <a:lstStyle/>
          <a:p>
            <a:r>
              <a:rPr lang="en-US" dirty="0"/>
              <a:t>A Search Problem</a:t>
            </a:r>
          </a:p>
        </p:txBody>
      </p:sp>
      <p:sp>
        <p:nvSpPr>
          <p:cNvPr id="5" name="TextBox 4">
            <a:extLst>
              <a:ext uri="{FF2B5EF4-FFF2-40B4-BE49-F238E27FC236}">
                <a16:creationId xmlns:a16="http://schemas.microsoft.com/office/drawing/2014/main" id="{B495D2E0-5210-1044-8B38-BEB59E92CDAF}"/>
              </a:ext>
            </a:extLst>
          </p:cNvPr>
          <p:cNvSpPr txBox="1"/>
          <p:nvPr/>
        </p:nvSpPr>
        <p:spPr>
          <a:xfrm>
            <a:off x="1963270" y="2581983"/>
            <a:ext cx="4924297" cy="584775"/>
          </a:xfrm>
          <a:prstGeom prst="rect">
            <a:avLst/>
          </a:prstGeom>
          <a:noFill/>
        </p:spPr>
        <p:txBody>
          <a:bodyPr wrap="none" rtlCol="0">
            <a:spAutoFit/>
          </a:bodyPr>
          <a:lstStyle/>
          <a:p>
            <a:r>
              <a:rPr lang="en-US" sz="3200" b="1" dirty="0">
                <a:highlight>
                  <a:srgbClr val="FFFF00"/>
                </a:highlight>
              </a:rPr>
              <a:t>Option 1: Change Algorithm</a:t>
            </a:r>
          </a:p>
        </p:txBody>
      </p:sp>
      <p:sp>
        <p:nvSpPr>
          <p:cNvPr id="6" name="TextBox 5">
            <a:extLst>
              <a:ext uri="{FF2B5EF4-FFF2-40B4-BE49-F238E27FC236}">
                <a16:creationId xmlns:a16="http://schemas.microsoft.com/office/drawing/2014/main" id="{F7F2EC50-777D-1A4A-90BD-E0E47BF8F5F3}"/>
              </a:ext>
            </a:extLst>
          </p:cNvPr>
          <p:cNvSpPr txBox="1"/>
          <p:nvPr/>
        </p:nvSpPr>
        <p:spPr>
          <a:xfrm>
            <a:off x="1963269" y="4599042"/>
            <a:ext cx="5694957" cy="584775"/>
          </a:xfrm>
          <a:prstGeom prst="rect">
            <a:avLst/>
          </a:prstGeom>
          <a:noFill/>
        </p:spPr>
        <p:txBody>
          <a:bodyPr wrap="none" rtlCol="0">
            <a:spAutoFit/>
          </a:bodyPr>
          <a:lstStyle/>
          <a:p>
            <a:r>
              <a:rPr lang="en-US" sz="3200" b="1" dirty="0">
                <a:highlight>
                  <a:srgbClr val="00FF00"/>
                </a:highlight>
              </a:rPr>
              <a:t>Option 2: Change Data Structure</a:t>
            </a:r>
          </a:p>
        </p:txBody>
      </p:sp>
    </p:spTree>
    <p:extLst>
      <p:ext uri="{BB962C8B-B14F-4D97-AF65-F5344CB8AC3E}">
        <p14:creationId xmlns:p14="http://schemas.microsoft.com/office/powerpoint/2010/main" val="21313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30EA9-8F4C-D243-907B-986022F160B2}"/>
              </a:ext>
            </a:extLst>
          </p:cNvPr>
          <p:cNvSpPr>
            <a:spLocks noGrp="1"/>
          </p:cNvSpPr>
          <p:nvPr>
            <p:ph type="title"/>
          </p:nvPr>
        </p:nvSpPr>
        <p:spPr>
          <a:xfrm>
            <a:off x="671756" y="371511"/>
            <a:ext cx="8183759" cy="991998"/>
          </a:xfrm>
        </p:spPr>
        <p:txBody>
          <a:bodyPr/>
          <a:lstStyle/>
          <a:p>
            <a:r>
              <a:rPr lang="en-US" dirty="0"/>
              <a:t>A Search Problem</a:t>
            </a:r>
          </a:p>
        </p:txBody>
      </p:sp>
      <p:sp>
        <p:nvSpPr>
          <p:cNvPr id="10" name="Rectangle 9">
            <a:extLst>
              <a:ext uri="{FF2B5EF4-FFF2-40B4-BE49-F238E27FC236}">
                <a16:creationId xmlns:a16="http://schemas.microsoft.com/office/drawing/2014/main" id="{5DDB4608-A8D8-354E-8A3D-0CEE1AC7A35E}"/>
              </a:ext>
            </a:extLst>
          </p:cNvPr>
          <p:cNvSpPr/>
          <p:nvPr/>
        </p:nvSpPr>
        <p:spPr>
          <a:xfrm>
            <a:off x="150878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11" name="Rectangle 10">
            <a:extLst>
              <a:ext uri="{FF2B5EF4-FFF2-40B4-BE49-F238E27FC236}">
                <a16:creationId xmlns:a16="http://schemas.microsoft.com/office/drawing/2014/main" id="{CFF98DA4-3168-044A-AA04-D16CAF9EB402}"/>
              </a:ext>
            </a:extLst>
          </p:cNvPr>
          <p:cNvSpPr/>
          <p:nvPr/>
        </p:nvSpPr>
        <p:spPr>
          <a:xfrm>
            <a:off x="210045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2" name="Rectangle 11">
            <a:extLst>
              <a:ext uri="{FF2B5EF4-FFF2-40B4-BE49-F238E27FC236}">
                <a16:creationId xmlns:a16="http://schemas.microsoft.com/office/drawing/2014/main" id="{8119891A-A673-174A-B599-F72A2E9CC3E7}"/>
              </a:ext>
            </a:extLst>
          </p:cNvPr>
          <p:cNvSpPr/>
          <p:nvPr/>
        </p:nvSpPr>
        <p:spPr>
          <a:xfrm>
            <a:off x="269212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13" name="Rectangle 12">
            <a:extLst>
              <a:ext uri="{FF2B5EF4-FFF2-40B4-BE49-F238E27FC236}">
                <a16:creationId xmlns:a16="http://schemas.microsoft.com/office/drawing/2014/main" id="{4A54B207-2C4B-1846-BDAA-67799B9361DC}"/>
              </a:ext>
            </a:extLst>
          </p:cNvPr>
          <p:cNvSpPr/>
          <p:nvPr/>
        </p:nvSpPr>
        <p:spPr>
          <a:xfrm>
            <a:off x="328379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14" name="Rectangle 13">
            <a:extLst>
              <a:ext uri="{FF2B5EF4-FFF2-40B4-BE49-F238E27FC236}">
                <a16:creationId xmlns:a16="http://schemas.microsoft.com/office/drawing/2014/main" id="{07964EF8-CDCC-1B4A-9D70-0A9664397D50}"/>
              </a:ext>
            </a:extLst>
          </p:cNvPr>
          <p:cNvSpPr/>
          <p:nvPr/>
        </p:nvSpPr>
        <p:spPr>
          <a:xfrm>
            <a:off x="387546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15" name="Rectangle 14">
            <a:extLst>
              <a:ext uri="{FF2B5EF4-FFF2-40B4-BE49-F238E27FC236}">
                <a16:creationId xmlns:a16="http://schemas.microsoft.com/office/drawing/2014/main" id="{E15607A5-2019-234F-88D5-EDF78AEDEA75}"/>
              </a:ext>
            </a:extLst>
          </p:cNvPr>
          <p:cNvSpPr/>
          <p:nvPr/>
        </p:nvSpPr>
        <p:spPr>
          <a:xfrm>
            <a:off x="4467136"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16" name="Rectangle 15">
            <a:extLst>
              <a:ext uri="{FF2B5EF4-FFF2-40B4-BE49-F238E27FC236}">
                <a16:creationId xmlns:a16="http://schemas.microsoft.com/office/drawing/2014/main" id="{0BBB66DA-20B7-6A4A-895E-959AA56C1E2D}"/>
              </a:ext>
            </a:extLst>
          </p:cNvPr>
          <p:cNvSpPr/>
          <p:nvPr/>
        </p:nvSpPr>
        <p:spPr>
          <a:xfrm>
            <a:off x="505880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17" name="Rectangle 16">
            <a:extLst>
              <a:ext uri="{FF2B5EF4-FFF2-40B4-BE49-F238E27FC236}">
                <a16:creationId xmlns:a16="http://schemas.microsoft.com/office/drawing/2014/main" id="{B1ACE528-98B0-FA4E-9BEB-ED1C72F30143}"/>
              </a:ext>
            </a:extLst>
          </p:cNvPr>
          <p:cNvSpPr/>
          <p:nvPr/>
        </p:nvSpPr>
        <p:spPr>
          <a:xfrm>
            <a:off x="565047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18" name="Rectangle 17">
            <a:extLst>
              <a:ext uri="{FF2B5EF4-FFF2-40B4-BE49-F238E27FC236}">
                <a16:creationId xmlns:a16="http://schemas.microsoft.com/office/drawing/2014/main" id="{A79EA925-2FCC-4C42-9C55-D56C6D4232AB}"/>
              </a:ext>
            </a:extLst>
          </p:cNvPr>
          <p:cNvSpPr/>
          <p:nvPr/>
        </p:nvSpPr>
        <p:spPr>
          <a:xfrm>
            <a:off x="624214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19" name="Rectangle 18">
            <a:extLst>
              <a:ext uri="{FF2B5EF4-FFF2-40B4-BE49-F238E27FC236}">
                <a16:creationId xmlns:a16="http://schemas.microsoft.com/office/drawing/2014/main" id="{42EC1A9E-B815-B741-AE1D-6EF1950932E1}"/>
              </a:ext>
            </a:extLst>
          </p:cNvPr>
          <p:cNvSpPr/>
          <p:nvPr/>
        </p:nvSpPr>
        <p:spPr>
          <a:xfrm>
            <a:off x="6833813" y="3137647"/>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24" name="TextBox 23">
            <a:extLst>
              <a:ext uri="{FF2B5EF4-FFF2-40B4-BE49-F238E27FC236}">
                <a16:creationId xmlns:a16="http://schemas.microsoft.com/office/drawing/2014/main" id="{3C376647-B162-2B4B-957C-B3026AECFBAC}"/>
              </a:ext>
            </a:extLst>
          </p:cNvPr>
          <p:cNvSpPr txBox="1"/>
          <p:nvPr/>
        </p:nvSpPr>
        <p:spPr>
          <a:xfrm>
            <a:off x="1706010" y="3836894"/>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25" name="TextBox 24">
            <a:extLst>
              <a:ext uri="{FF2B5EF4-FFF2-40B4-BE49-F238E27FC236}">
                <a16:creationId xmlns:a16="http://schemas.microsoft.com/office/drawing/2014/main" id="{24232F05-716E-9E4E-9985-0172057E5BE8}"/>
              </a:ext>
            </a:extLst>
          </p:cNvPr>
          <p:cNvSpPr txBox="1"/>
          <p:nvPr/>
        </p:nvSpPr>
        <p:spPr>
          <a:xfrm>
            <a:off x="2245448" y="3838673"/>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26" name="TextBox 25">
            <a:extLst>
              <a:ext uri="{FF2B5EF4-FFF2-40B4-BE49-F238E27FC236}">
                <a16:creationId xmlns:a16="http://schemas.microsoft.com/office/drawing/2014/main" id="{F68A2683-CC06-B142-90EB-D2E74037F055}"/>
              </a:ext>
            </a:extLst>
          </p:cNvPr>
          <p:cNvSpPr txBox="1"/>
          <p:nvPr/>
        </p:nvSpPr>
        <p:spPr>
          <a:xfrm>
            <a:off x="2837118" y="3836894"/>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27" name="TextBox 26">
            <a:extLst>
              <a:ext uri="{FF2B5EF4-FFF2-40B4-BE49-F238E27FC236}">
                <a16:creationId xmlns:a16="http://schemas.microsoft.com/office/drawing/2014/main" id="{9CCB90BF-8AAD-ED47-9D7B-2FF375D2CE4D}"/>
              </a:ext>
            </a:extLst>
          </p:cNvPr>
          <p:cNvSpPr txBox="1"/>
          <p:nvPr/>
        </p:nvSpPr>
        <p:spPr>
          <a:xfrm>
            <a:off x="3428788" y="3836894"/>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28" name="TextBox 27">
            <a:extLst>
              <a:ext uri="{FF2B5EF4-FFF2-40B4-BE49-F238E27FC236}">
                <a16:creationId xmlns:a16="http://schemas.microsoft.com/office/drawing/2014/main" id="{36CA0437-2337-9D41-A7CE-292CA3DA6283}"/>
              </a:ext>
            </a:extLst>
          </p:cNvPr>
          <p:cNvSpPr txBox="1"/>
          <p:nvPr/>
        </p:nvSpPr>
        <p:spPr>
          <a:xfrm>
            <a:off x="4052689" y="3836894"/>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29" name="TextBox 28">
            <a:extLst>
              <a:ext uri="{FF2B5EF4-FFF2-40B4-BE49-F238E27FC236}">
                <a16:creationId xmlns:a16="http://schemas.microsoft.com/office/drawing/2014/main" id="{62978DB1-4CC6-5942-B0B9-C5BEFEFF8AC2}"/>
              </a:ext>
            </a:extLst>
          </p:cNvPr>
          <p:cNvSpPr txBox="1"/>
          <p:nvPr/>
        </p:nvSpPr>
        <p:spPr>
          <a:xfrm>
            <a:off x="4592127" y="3838673"/>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30" name="TextBox 29">
            <a:extLst>
              <a:ext uri="{FF2B5EF4-FFF2-40B4-BE49-F238E27FC236}">
                <a16:creationId xmlns:a16="http://schemas.microsoft.com/office/drawing/2014/main" id="{0B772A66-1FEB-254C-84BD-1817371CC81E}"/>
              </a:ext>
            </a:extLst>
          </p:cNvPr>
          <p:cNvSpPr txBox="1"/>
          <p:nvPr/>
        </p:nvSpPr>
        <p:spPr>
          <a:xfrm>
            <a:off x="5183797" y="3836894"/>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31" name="TextBox 30">
            <a:extLst>
              <a:ext uri="{FF2B5EF4-FFF2-40B4-BE49-F238E27FC236}">
                <a16:creationId xmlns:a16="http://schemas.microsoft.com/office/drawing/2014/main" id="{14322C41-B81D-FA48-B3A3-76F4BE5174F0}"/>
              </a:ext>
            </a:extLst>
          </p:cNvPr>
          <p:cNvSpPr txBox="1"/>
          <p:nvPr/>
        </p:nvSpPr>
        <p:spPr>
          <a:xfrm>
            <a:off x="5775467" y="3836894"/>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32" name="TextBox 31">
            <a:extLst>
              <a:ext uri="{FF2B5EF4-FFF2-40B4-BE49-F238E27FC236}">
                <a16:creationId xmlns:a16="http://schemas.microsoft.com/office/drawing/2014/main" id="{36BCA0AC-0B7A-E34A-96EF-38B1917A70BA}"/>
              </a:ext>
            </a:extLst>
          </p:cNvPr>
          <p:cNvSpPr txBox="1"/>
          <p:nvPr/>
        </p:nvSpPr>
        <p:spPr>
          <a:xfrm>
            <a:off x="6399368" y="3811779"/>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33" name="TextBox 32">
            <a:extLst>
              <a:ext uri="{FF2B5EF4-FFF2-40B4-BE49-F238E27FC236}">
                <a16:creationId xmlns:a16="http://schemas.microsoft.com/office/drawing/2014/main" id="{BF01E42E-423B-EF46-837C-348ECF1C74A1}"/>
              </a:ext>
            </a:extLst>
          </p:cNvPr>
          <p:cNvSpPr txBox="1"/>
          <p:nvPr/>
        </p:nvSpPr>
        <p:spPr>
          <a:xfrm>
            <a:off x="6991038" y="3811779"/>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45" name="Rectangle 44">
            <a:extLst>
              <a:ext uri="{FF2B5EF4-FFF2-40B4-BE49-F238E27FC236}">
                <a16:creationId xmlns:a16="http://schemas.microsoft.com/office/drawing/2014/main" id="{881FC333-177E-B54F-996C-AB8A3829369D}"/>
              </a:ext>
            </a:extLst>
          </p:cNvPr>
          <p:cNvSpPr/>
          <p:nvPr/>
        </p:nvSpPr>
        <p:spPr>
          <a:xfrm>
            <a:off x="6833813" y="3137647"/>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35" name="TextBox 34">
            <a:extLst>
              <a:ext uri="{FF2B5EF4-FFF2-40B4-BE49-F238E27FC236}">
                <a16:creationId xmlns:a16="http://schemas.microsoft.com/office/drawing/2014/main" id="{4386775C-2019-414A-BD6F-240FB27776A4}"/>
              </a:ext>
            </a:extLst>
          </p:cNvPr>
          <p:cNvSpPr txBox="1"/>
          <p:nvPr/>
        </p:nvSpPr>
        <p:spPr>
          <a:xfrm>
            <a:off x="1168555" y="1676254"/>
            <a:ext cx="4924297" cy="584775"/>
          </a:xfrm>
          <a:prstGeom prst="rect">
            <a:avLst/>
          </a:prstGeom>
          <a:noFill/>
        </p:spPr>
        <p:txBody>
          <a:bodyPr wrap="none" rtlCol="0">
            <a:spAutoFit/>
          </a:bodyPr>
          <a:lstStyle/>
          <a:p>
            <a:r>
              <a:rPr lang="en-US" sz="3200" b="1" dirty="0">
                <a:highlight>
                  <a:srgbClr val="FFFF00"/>
                </a:highlight>
              </a:rPr>
              <a:t>Option 1: Change Algorithm</a:t>
            </a:r>
          </a:p>
        </p:txBody>
      </p:sp>
      <p:sp>
        <p:nvSpPr>
          <p:cNvPr id="36" name="Rectangle 35">
            <a:extLst>
              <a:ext uri="{FF2B5EF4-FFF2-40B4-BE49-F238E27FC236}">
                <a16:creationId xmlns:a16="http://schemas.microsoft.com/office/drawing/2014/main" id="{626A3DA8-3C18-A647-8F0E-467E7A0F2B27}"/>
              </a:ext>
            </a:extLst>
          </p:cNvPr>
          <p:cNvSpPr/>
          <p:nvPr/>
        </p:nvSpPr>
        <p:spPr>
          <a:xfrm>
            <a:off x="150878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a:t>
            </a:r>
          </a:p>
        </p:txBody>
      </p:sp>
      <p:sp>
        <p:nvSpPr>
          <p:cNvPr id="46" name="Rectangle 45">
            <a:extLst>
              <a:ext uri="{FF2B5EF4-FFF2-40B4-BE49-F238E27FC236}">
                <a16:creationId xmlns:a16="http://schemas.microsoft.com/office/drawing/2014/main" id="{0EA17ECB-5EE2-3540-AA62-D55509675646}"/>
              </a:ext>
            </a:extLst>
          </p:cNvPr>
          <p:cNvSpPr/>
          <p:nvPr/>
        </p:nvSpPr>
        <p:spPr>
          <a:xfrm>
            <a:off x="210045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3</a:t>
            </a:r>
          </a:p>
        </p:txBody>
      </p:sp>
      <p:sp>
        <p:nvSpPr>
          <p:cNvPr id="47" name="Rectangle 46">
            <a:extLst>
              <a:ext uri="{FF2B5EF4-FFF2-40B4-BE49-F238E27FC236}">
                <a16:creationId xmlns:a16="http://schemas.microsoft.com/office/drawing/2014/main" id="{383F7F40-12EC-0245-9E20-0A9750F3A124}"/>
              </a:ext>
            </a:extLst>
          </p:cNvPr>
          <p:cNvSpPr/>
          <p:nvPr/>
        </p:nvSpPr>
        <p:spPr>
          <a:xfrm>
            <a:off x="269212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5</a:t>
            </a:r>
          </a:p>
        </p:txBody>
      </p:sp>
      <p:sp>
        <p:nvSpPr>
          <p:cNvPr id="48" name="Rectangle 47">
            <a:extLst>
              <a:ext uri="{FF2B5EF4-FFF2-40B4-BE49-F238E27FC236}">
                <a16:creationId xmlns:a16="http://schemas.microsoft.com/office/drawing/2014/main" id="{452A819B-7832-6E47-9480-34A0290469B2}"/>
              </a:ext>
            </a:extLst>
          </p:cNvPr>
          <p:cNvSpPr/>
          <p:nvPr/>
        </p:nvSpPr>
        <p:spPr>
          <a:xfrm>
            <a:off x="328379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7</a:t>
            </a:r>
          </a:p>
        </p:txBody>
      </p:sp>
      <p:sp>
        <p:nvSpPr>
          <p:cNvPr id="49" name="Rectangle 48">
            <a:extLst>
              <a:ext uri="{FF2B5EF4-FFF2-40B4-BE49-F238E27FC236}">
                <a16:creationId xmlns:a16="http://schemas.microsoft.com/office/drawing/2014/main" id="{DF6A2069-F599-984C-96A3-AEAC6306D150}"/>
              </a:ext>
            </a:extLst>
          </p:cNvPr>
          <p:cNvSpPr/>
          <p:nvPr/>
        </p:nvSpPr>
        <p:spPr>
          <a:xfrm>
            <a:off x="387546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9</a:t>
            </a:r>
          </a:p>
        </p:txBody>
      </p:sp>
      <p:sp>
        <p:nvSpPr>
          <p:cNvPr id="50" name="Rectangle 49">
            <a:extLst>
              <a:ext uri="{FF2B5EF4-FFF2-40B4-BE49-F238E27FC236}">
                <a16:creationId xmlns:a16="http://schemas.microsoft.com/office/drawing/2014/main" id="{F93A63B7-F7A5-5E4B-94BE-C9938DBC4F3B}"/>
              </a:ext>
            </a:extLst>
          </p:cNvPr>
          <p:cNvSpPr/>
          <p:nvPr/>
        </p:nvSpPr>
        <p:spPr>
          <a:xfrm>
            <a:off x="4467136"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10</a:t>
            </a:r>
          </a:p>
        </p:txBody>
      </p:sp>
      <p:sp>
        <p:nvSpPr>
          <p:cNvPr id="51" name="Rectangle 50">
            <a:extLst>
              <a:ext uri="{FF2B5EF4-FFF2-40B4-BE49-F238E27FC236}">
                <a16:creationId xmlns:a16="http://schemas.microsoft.com/office/drawing/2014/main" id="{CC065F98-F6C6-A341-940C-5BB661D5F52A}"/>
              </a:ext>
            </a:extLst>
          </p:cNvPr>
          <p:cNvSpPr/>
          <p:nvPr/>
        </p:nvSpPr>
        <p:spPr>
          <a:xfrm>
            <a:off x="505880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52" name="Rectangle 51">
            <a:extLst>
              <a:ext uri="{FF2B5EF4-FFF2-40B4-BE49-F238E27FC236}">
                <a16:creationId xmlns:a16="http://schemas.microsoft.com/office/drawing/2014/main" id="{243BF383-01DF-C54E-8506-BBC7FFCD3C73}"/>
              </a:ext>
            </a:extLst>
          </p:cNvPr>
          <p:cNvSpPr/>
          <p:nvPr/>
        </p:nvSpPr>
        <p:spPr>
          <a:xfrm>
            <a:off x="565047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12</a:t>
            </a:r>
          </a:p>
        </p:txBody>
      </p:sp>
      <p:sp>
        <p:nvSpPr>
          <p:cNvPr id="53" name="Rectangle 52">
            <a:extLst>
              <a:ext uri="{FF2B5EF4-FFF2-40B4-BE49-F238E27FC236}">
                <a16:creationId xmlns:a16="http://schemas.microsoft.com/office/drawing/2014/main" id="{3EB009DB-E5C4-944D-96FD-CE3C3B0CF9C8}"/>
              </a:ext>
            </a:extLst>
          </p:cNvPr>
          <p:cNvSpPr/>
          <p:nvPr/>
        </p:nvSpPr>
        <p:spPr>
          <a:xfrm>
            <a:off x="624214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54" name="Rectangle 53">
            <a:extLst>
              <a:ext uri="{FF2B5EF4-FFF2-40B4-BE49-F238E27FC236}">
                <a16:creationId xmlns:a16="http://schemas.microsoft.com/office/drawing/2014/main" id="{B34957E3-F7F4-4346-9D57-C33A1D27F2B9}"/>
              </a:ext>
            </a:extLst>
          </p:cNvPr>
          <p:cNvSpPr/>
          <p:nvPr/>
        </p:nvSpPr>
        <p:spPr>
          <a:xfrm>
            <a:off x="6833813" y="5181746"/>
            <a:ext cx="591670" cy="582706"/>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18</a:t>
            </a:r>
          </a:p>
        </p:txBody>
      </p:sp>
      <p:sp>
        <p:nvSpPr>
          <p:cNvPr id="55" name="TextBox 54">
            <a:extLst>
              <a:ext uri="{FF2B5EF4-FFF2-40B4-BE49-F238E27FC236}">
                <a16:creationId xmlns:a16="http://schemas.microsoft.com/office/drawing/2014/main" id="{8EA261E2-F57C-8048-A2F3-6AD49ECDE532}"/>
              </a:ext>
            </a:extLst>
          </p:cNvPr>
          <p:cNvSpPr txBox="1"/>
          <p:nvPr/>
        </p:nvSpPr>
        <p:spPr>
          <a:xfrm>
            <a:off x="1706010" y="5880993"/>
            <a:ext cx="314510" cy="400110"/>
          </a:xfrm>
          <a:prstGeom prst="rect">
            <a:avLst/>
          </a:prstGeom>
          <a:noFill/>
        </p:spPr>
        <p:txBody>
          <a:bodyPr wrap="none" rtlCol="0">
            <a:spAutoFit/>
          </a:bodyPr>
          <a:lstStyle/>
          <a:p>
            <a:r>
              <a:rPr lang="en-US" sz="2000" dirty="0">
                <a:solidFill>
                  <a:schemeClr val="bg2">
                    <a:lumMod val="65000"/>
                  </a:schemeClr>
                </a:solidFill>
              </a:rPr>
              <a:t>0</a:t>
            </a:r>
          </a:p>
        </p:txBody>
      </p:sp>
      <p:sp>
        <p:nvSpPr>
          <p:cNvPr id="56" name="TextBox 55">
            <a:extLst>
              <a:ext uri="{FF2B5EF4-FFF2-40B4-BE49-F238E27FC236}">
                <a16:creationId xmlns:a16="http://schemas.microsoft.com/office/drawing/2014/main" id="{F6E7C87C-BB1D-0844-B4BC-0D6339205341}"/>
              </a:ext>
            </a:extLst>
          </p:cNvPr>
          <p:cNvSpPr txBox="1"/>
          <p:nvPr/>
        </p:nvSpPr>
        <p:spPr>
          <a:xfrm>
            <a:off x="2245448" y="5882772"/>
            <a:ext cx="314510" cy="400110"/>
          </a:xfrm>
          <a:prstGeom prst="rect">
            <a:avLst/>
          </a:prstGeom>
          <a:noFill/>
        </p:spPr>
        <p:txBody>
          <a:bodyPr wrap="none" rtlCol="0">
            <a:spAutoFit/>
          </a:bodyPr>
          <a:lstStyle/>
          <a:p>
            <a:r>
              <a:rPr lang="en-US" sz="2000" dirty="0">
                <a:solidFill>
                  <a:schemeClr val="bg2">
                    <a:lumMod val="65000"/>
                  </a:schemeClr>
                </a:solidFill>
              </a:rPr>
              <a:t>1</a:t>
            </a:r>
          </a:p>
        </p:txBody>
      </p:sp>
      <p:sp>
        <p:nvSpPr>
          <p:cNvPr id="57" name="TextBox 56">
            <a:extLst>
              <a:ext uri="{FF2B5EF4-FFF2-40B4-BE49-F238E27FC236}">
                <a16:creationId xmlns:a16="http://schemas.microsoft.com/office/drawing/2014/main" id="{881C5C26-211F-2E48-81E5-DEA74163715B}"/>
              </a:ext>
            </a:extLst>
          </p:cNvPr>
          <p:cNvSpPr txBox="1"/>
          <p:nvPr/>
        </p:nvSpPr>
        <p:spPr>
          <a:xfrm>
            <a:off x="2837118" y="5880993"/>
            <a:ext cx="301686" cy="400110"/>
          </a:xfrm>
          <a:prstGeom prst="rect">
            <a:avLst/>
          </a:prstGeom>
          <a:noFill/>
        </p:spPr>
        <p:txBody>
          <a:bodyPr wrap="square" rtlCol="0">
            <a:spAutoFit/>
          </a:bodyPr>
          <a:lstStyle/>
          <a:p>
            <a:r>
              <a:rPr lang="en-US" sz="2000" dirty="0">
                <a:solidFill>
                  <a:schemeClr val="bg2">
                    <a:lumMod val="65000"/>
                  </a:schemeClr>
                </a:solidFill>
              </a:rPr>
              <a:t>2</a:t>
            </a:r>
          </a:p>
        </p:txBody>
      </p:sp>
      <p:sp>
        <p:nvSpPr>
          <p:cNvPr id="58" name="TextBox 57">
            <a:extLst>
              <a:ext uri="{FF2B5EF4-FFF2-40B4-BE49-F238E27FC236}">
                <a16:creationId xmlns:a16="http://schemas.microsoft.com/office/drawing/2014/main" id="{696E8C49-6A50-9C46-B0EA-FA378309297E}"/>
              </a:ext>
            </a:extLst>
          </p:cNvPr>
          <p:cNvSpPr txBox="1"/>
          <p:nvPr/>
        </p:nvSpPr>
        <p:spPr>
          <a:xfrm>
            <a:off x="3428788" y="5880993"/>
            <a:ext cx="301686" cy="400110"/>
          </a:xfrm>
          <a:prstGeom prst="rect">
            <a:avLst/>
          </a:prstGeom>
          <a:noFill/>
        </p:spPr>
        <p:txBody>
          <a:bodyPr wrap="square" rtlCol="0">
            <a:spAutoFit/>
          </a:bodyPr>
          <a:lstStyle/>
          <a:p>
            <a:r>
              <a:rPr lang="en-US" sz="2000" dirty="0">
                <a:solidFill>
                  <a:schemeClr val="bg2">
                    <a:lumMod val="65000"/>
                  </a:schemeClr>
                </a:solidFill>
              </a:rPr>
              <a:t>3</a:t>
            </a:r>
          </a:p>
        </p:txBody>
      </p:sp>
      <p:sp>
        <p:nvSpPr>
          <p:cNvPr id="59" name="TextBox 58">
            <a:extLst>
              <a:ext uri="{FF2B5EF4-FFF2-40B4-BE49-F238E27FC236}">
                <a16:creationId xmlns:a16="http://schemas.microsoft.com/office/drawing/2014/main" id="{6AB6D7CB-79BB-8546-85AB-1215AA6A0E16}"/>
              </a:ext>
            </a:extLst>
          </p:cNvPr>
          <p:cNvSpPr txBox="1"/>
          <p:nvPr/>
        </p:nvSpPr>
        <p:spPr>
          <a:xfrm>
            <a:off x="4052689" y="5880993"/>
            <a:ext cx="314510" cy="400110"/>
          </a:xfrm>
          <a:prstGeom prst="rect">
            <a:avLst/>
          </a:prstGeom>
          <a:noFill/>
        </p:spPr>
        <p:txBody>
          <a:bodyPr wrap="none" rtlCol="0">
            <a:spAutoFit/>
          </a:bodyPr>
          <a:lstStyle/>
          <a:p>
            <a:r>
              <a:rPr lang="en-US" sz="2000" dirty="0">
                <a:solidFill>
                  <a:schemeClr val="bg2">
                    <a:lumMod val="65000"/>
                  </a:schemeClr>
                </a:solidFill>
              </a:rPr>
              <a:t>4</a:t>
            </a:r>
          </a:p>
        </p:txBody>
      </p:sp>
      <p:sp>
        <p:nvSpPr>
          <p:cNvPr id="60" name="TextBox 59">
            <a:extLst>
              <a:ext uri="{FF2B5EF4-FFF2-40B4-BE49-F238E27FC236}">
                <a16:creationId xmlns:a16="http://schemas.microsoft.com/office/drawing/2014/main" id="{6CAE230E-741C-EE4C-8451-37C099F866DD}"/>
              </a:ext>
            </a:extLst>
          </p:cNvPr>
          <p:cNvSpPr txBox="1"/>
          <p:nvPr/>
        </p:nvSpPr>
        <p:spPr>
          <a:xfrm>
            <a:off x="4592127" y="5882772"/>
            <a:ext cx="314510" cy="400110"/>
          </a:xfrm>
          <a:prstGeom prst="rect">
            <a:avLst/>
          </a:prstGeom>
          <a:noFill/>
        </p:spPr>
        <p:txBody>
          <a:bodyPr wrap="none" rtlCol="0">
            <a:spAutoFit/>
          </a:bodyPr>
          <a:lstStyle/>
          <a:p>
            <a:r>
              <a:rPr lang="en-US" sz="2000" dirty="0">
                <a:solidFill>
                  <a:schemeClr val="bg2">
                    <a:lumMod val="65000"/>
                  </a:schemeClr>
                </a:solidFill>
              </a:rPr>
              <a:t>5</a:t>
            </a:r>
          </a:p>
        </p:txBody>
      </p:sp>
      <p:sp>
        <p:nvSpPr>
          <p:cNvPr id="61" name="TextBox 60">
            <a:extLst>
              <a:ext uri="{FF2B5EF4-FFF2-40B4-BE49-F238E27FC236}">
                <a16:creationId xmlns:a16="http://schemas.microsoft.com/office/drawing/2014/main" id="{713909F1-E86D-AC4D-BB2F-AD53F1E5B574}"/>
              </a:ext>
            </a:extLst>
          </p:cNvPr>
          <p:cNvSpPr txBox="1"/>
          <p:nvPr/>
        </p:nvSpPr>
        <p:spPr>
          <a:xfrm>
            <a:off x="5183797" y="5880993"/>
            <a:ext cx="301686" cy="400110"/>
          </a:xfrm>
          <a:prstGeom prst="rect">
            <a:avLst/>
          </a:prstGeom>
          <a:noFill/>
        </p:spPr>
        <p:txBody>
          <a:bodyPr wrap="square" rtlCol="0">
            <a:spAutoFit/>
          </a:bodyPr>
          <a:lstStyle/>
          <a:p>
            <a:r>
              <a:rPr lang="en-US" sz="2000" dirty="0">
                <a:solidFill>
                  <a:schemeClr val="bg2">
                    <a:lumMod val="65000"/>
                  </a:schemeClr>
                </a:solidFill>
              </a:rPr>
              <a:t>6</a:t>
            </a:r>
          </a:p>
        </p:txBody>
      </p:sp>
      <p:sp>
        <p:nvSpPr>
          <p:cNvPr id="62" name="TextBox 61">
            <a:extLst>
              <a:ext uri="{FF2B5EF4-FFF2-40B4-BE49-F238E27FC236}">
                <a16:creationId xmlns:a16="http://schemas.microsoft.com/office/drawing/2014/main" id="{40CC3F97-CDDF-A445-A210-6945F08AF35B}"/>
              </a:ext>
            </a:extLst>
          </p:cNvPr>
          <p:cNvSpPr txBox="1"/>
          <p:nvPr/>
        </p:nvSpPr>
        <p:spPr>
          <a:xfrm>
            <a:off x="5775467" y="5880993"/>
            <a:ext cx="301686" cy="400110"/>
          </a:xfrm>
          <a:prstGeom prst="rect">
            <a:avLst/>
          </a:prstGeom>
          <a:noFill/>
        </p:spPr>
        <p:txBody>
          <a:bodyPr wrap="square" rtlCol="0">
            <a:spAutoFit/>
          </a:bodyPr>
          <a:lstStyle/>
          <a:p>
            <a:r>
              <a:rPr lang="en-US" sz="2000" dirty="0">
                <a:solidFill>
                  <a:schemeClr val="bg2">
                    <a:lumMod val="65000"/>
                  </a:schemeClr>
                </a:solidFill>
              </a:rPr>
              <a:t>7</a:t>
            </a:r>
          </a:p>
        </p:txBody>
      </p:sp>
      <p:sp>
        <p:nvSpPr>
          <p:cNvPr id="63" name="TextBox 62">
            <a:extLst>
              <a:ext uri="{FF2B5EF4-FFF2-40B4-BE49-F238E27FC236}">
                <a16:creationId xmlns:a16="http://schemas.microsoft.com/office/drawing/2014/main" id="{FB6F1074-6A7B-DE42-A46F-3E689A135081}"/>
              </a:ext>
            </a:extLst>
          </p:cNvPr>
          <p:cNvSpPr txBox="1"/>
          <p:nvPr/>
        </p:nvSpPr>
        <p:spPr>
          <a:xfrm>
            <a:off x="6399368" y="5855878"/>
            <a:ext cx="301686" cy="400110"/>
          </a:xfrm>
          <a:prstGeom prst="rect">
            <a:avLst/>
          </a:prstGeom>
          <a:noFill/>
        </p:spPr>
        <p:txBody>
          <a:bodyPr wrap="square" rtlCol="0">
            <a:spAutoFit/>
          </a:bodyPr>
          <a:lstStyle/>
          <a:p>
            <a:r>
              <a:rPr lang="en-US" sz="2000" dirty="0">
                <a:solidFill>
                  <a:schemeClr val="bg2">
                    <a:lumMod val="65000"/>
                  </a:schemeClr>
                </a:solidFill>
              </a:rPr>
              <a:t>8</a:t>
            </a:r>
          </a:p>
        </p:txBody>
      </p:sp>
      <p:sp>
        <p:nvSpPr>
          <p:cNvPr id="64" name="TextBox 63">
            <a:extLst>
              <a:ext uri="{FF2B5EF4-FFF2-40B4-BE49-F238E27FC236}">
                <a16:creationId xmlns:a16="http://schemas.microsoft.com/office/drawing/2014/main" id="{24B152A3-1FDF-8A4A-81C2-ED986AD6445C}"/>
              </a:ext>
            </a:extLst>
          </p:cNvPr>
          <p:cNvSpPr txBox="1"/>
          <p:nvPr/>
        </p:nvSpPr>
        <p:spPr>
          <a:xfrm>
            <a:off x="6991038" y="5855878"/>
            <a:ext cx="301686" cy="400110"/>
          </a:xfrm>
          <a:prstGeom prst="rect">
            <a:avLst/>
          </a:prstGeom>
          <a:noFill/>
        </p:spPr>
        <p:txBody>
          <a:bodyPr wrap="square" rtlCol="0">
            <a:spAutoFit/>
          </a:bodyPr>
          <a:lstStyle/>
          <a:p>
            <a:r>
              <a:rPr lang="en-US" sz="2000" dirty="0">
                <a:solidFill>
                  <a:schemeClr val="bg2">
                    <a:lumMod val="65000"/>
                  </a:schemeClr>
                </a:solidFill>
              </a:rPr>
              <a:t>9</a:t>
            </a:r>
          </a:p>
        </p:txBody>
      </p:sp>
      <p:sp>
        <p:nvSpPr>
          <p:cNvPr id="67" name="Rectangle 66">
            <a:extLst>
              <a:ext uri="{FF2B5EF4-FFF2-40B4-BE49-F238E27FC236}">
                <a16:creationId xmlns:a16="http://schemas.microsoft.com/office/drawing/2014/main" id="{DB604BBB-E6A8-9F45-99D9-965F461D3B5C}"/>
              </a:ext>
            </a:extLst>
          </p:cNvPr>
          <p:cNvSpPr/>
          <p:nvPr/>
        </p:nvSpPr>
        <p:spPr>
          <a:xfrm>
            <a:off x="6242140" y="5181746"/>
            <a:ext cx="591670" cy="582706"/>
          </a:xfrm>
          <a:prstGeom prst="rect">
            <a:avLst/>
          </a:prstGeom>
          <a:solidFill>
            <a:srgbClr val="FFFF00"/>
          </a:solidFill>
          <a:ln w="254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14</a:t>
            </a:r>
          </a:p>
        </p:txBody>
      </p:sp>
      <p:sp>
        <p:nvSpPr>
          <p:cNvPr id="4" name="Down Arrow 3">
            <a:extLst>
              <a:ext uri="{FF2B5EF4-FFF2-40B4-BE49-F238E27FC236}">
                <a16:creationId xmlns:a16="http://schemas.microsoft.com/office/drawing/2014/main" id="{69E725DD-F367-A847-B479-53F7443C2C4C}"/>
              </a:ext>
            </a:extLst>
          </p:cNvPr>
          <p:cNvSpPr/>
          <p:nvPr/>
        </p:nvSpPr>
        <p:spPr>
          <a:xfrm>
            <a:off x="3851955" y="4448163"/>
            <a:ext cx="1230362" cy="430306"/>
          </a:xfrm>
          <a:prstGeom prst="downArrow">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884DED-D58E-FD45-8C7E-2D7E5B8BD371}"/>
              </a:ext>
            </a:extLst>
          </p:cNvPr>
          <p:cNvSpPr txBox="1"/>
          <p:nvPr/>
        </p:nvSpPr>
        <p:spPr>
          <a:xfrm>
            <a:off x="5258378" y="4401706"/>
            <a:ext cx="784189" cy="523220"/>
          </a:xfrm>
          <a:prstGeom prst="rect">
            <a:avLst/>
          </a:prstGeom>
          <a:noFill/>
        </p:spPr>
        <p:txBody>
          <a:bodyPr wrap="none" rtlCol="0">
            <a:spAutoFit/>
          </a:bodyPr>
          <a:lstStyle/>
          <a:p>
            <a:r>
              <a:rPr lang="en-US" sz="2800" dirty="0">
                <a:solidFill>
                  <a:srgbClr val="FF0000"/>
                </a:solidFill>
              </a:rPr>
              <a:t>Sort</a:t>
            </a:r>
          </a:p>
        </p:txBody>
      </p:sp>
      <p:sp>
        <p:nvSpPr>
          <p:cNvPr id="68" name="TextBox 67">
            <a:extLst>
              <a:ext uri="{FF2B5EF4-FFF2-40B4-BE49-F238E27FC236}">
                <a16:creationId xmlns:a16="http://schemas.microsoft.com/office/drawing/2014/main" id="{48741911-F91B-DB44-9B76-F6D0A07DF243}"/>
              </a:ext>
            </a:extLst>
          </p:cNvPr>
          <p:cNvSpPr txBox="1"/>
          <p:nvPr/>
        </p:nvSpPr>
        <p:spPr>
          <a:xfrm>
            <a:off x="6218628" y="4463261"/>
            <a:ext cx="2270173" cy="400110"/>
          </a:xfrm>
          <a:prstGeom prst="rect">
            <a:avLst/>
          </a:prstGeom>
          <a:noFill/>
        </p:spPr>
        <p:txBody>
          <a:bodyPr wrap="none" rtlCol="0">
            <a:spAutoFit/>
          </a:bodyPr>
          <a:lstStyle/>
          <a:p>
            <a:r>
              <a:rPr lang="en-US" sz="2000" dirty="0">
                <a:solidFill>
                  <a:srgbClr val="FF0000"/>
                </a:solidFill>
              </a:rPr>
              <a:t>O(N</a:t>
            </a:r>
            <a:r>
              <a:rPr lang="en-US" sz="2000" baseline="30000" dirty="0">
                <a:solidFill>
                  <a:srgbClr val="FF0000"/>
                </a:solidFill>
              </a:rPr>
              <a:t>2</a:t>
            </a:r>
            <a:r>
              <a:rPr lang="en-US" sz="2000" dirty="0">
                <a:solidFill>
                  <a:srgbClr val="FF0000"/>
                </a:solidFill>
              </a:rPr>
              <a:t>) to  O(N log</a:t>
            </a:r>
            <a:r>
              <a:rPr lang="en-US" sz="2000" baseline="-25000" dirty="0">
                <a:solidFill>
                  <a:srgbClr val="FF0000"/>
                </a:solidFill>
              </a:rPr>
              <a:t>2</a:t>
            </a:r>
            <a:r>
              <a:rPr lang="en-US" sz="2000" dirty="0">
                <a:solidFill>
                  <a:srgbClr val="FF0000"/>
                </a:solidFill>
              </a:rPr>
              <a:t>N)</a:t>
            </a:r>
          </a:p>
        </p:txBody>
      </p:sp>
    </p:spTree>
    <p:extLst>
      <p:ext uri="{BB962C8B-B14F-4D97-AF65-F5344CB8AC3E}">
        <p14:creationId xmlns:p14="http://schemas.microsoft.com/office/powerpoint/2010/main" val="217514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0" grpId="0"/>
      <p:bldP spid="61" grpId="0"/>
      <p:bldP spid="62" grpId="0"/>
      <p:bldP spid="63" grpId="0"/>
      <p:bldP spid="64" grpId="0"/>
      <p:bldP spid="67" grpId="0" animBg="1"/>
      <p:bldP spid="4" grpId="0" animBg="1"/>
      <p:bldP spid="5"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6BE21-8767-0443-9E2F-9439A1ADF05F}"/>
              </a:ext>
            </a:extLst>
          </p:cNvPr>
          <p:cNvSpPr>
            <a:spLocks noGrp="1"/>
          </p:cNvSpPr>
          <p:nvPr>
            <p:ph type="body" sz="quarter" idx="11"/>
          </p:nvPr>
        </p:nvSpPr>
        <p:spPr>
          <a:xfrm>
            <a:off x="947790" y="2338789"/>
            <a:ext cx="8196210" cy="4015497"/>
          </a:xfrm>
        </p:spPr>
        <p:txBody>
          <a:bodyPr/>
          <a:lstStyle/>
          <a:p>
            <a:r>
              <a:rPr lang="en-US" dirty="0"/>
              <a:t>First Sort</a:t>
            </a:r>
          </a:p>
          <a:p>
            <a:endParaRPr lang="en-US" dirty="0"/>
          </a:p>
          <a:p>
            <a:endParaRPr lang="en-US" dirty="0"/>
          </a:p>
          <a:p>
            <a:r>
              <a:rPr lang="en-US" dirty="0"/>
              <a:t>Then Search</a:t>
            </a:r>
          </a:p>
        </p:txBody>
      </p:sp>
      <p:sp>
        <p:nvSpPr>
          <p:cNvPr id="3" name="Title 2">
            <a:extLst>
              <a:ext uri="{FF2B5EF4-FFF2-40B4-BE49-F238E27FC236}">
                <a16:creationId xmlns:a16="http://schemas.microsoft.com/office/drawing/2014/main" id="{58DCCA1F-08B3-3048-A674-C98BBB24B344}"/>
              </a:ext>
            </a:extLst>
          </p:cNvPr>
          <p:cNvSpPr>
            <a:spLocks noGrp="1"/>
          </p:cNvSpPr>
          <p:nvPr>
            <p:ph type="title"/>
          </p:nvPr>
        </p:nvSpPr>
        <p:spPr/>
        <p:txBody>
          <a:bodyPr/>
          <a:lstStyle/>
          <a:p>
            <a:r>
              <a:rPr lang="en-US" dirty="0"/>
              <a:t>A Search Problem</a:t>
            </a:r>
          </a:p>
        </p:txBody>
      </p:sp>
      <p:sp>
        <p:nvSpPr>
          <p:cNvPr id="4" name="Rectangle 3">
            <a:extLst>
              <a:ext uri="{FF2B5EF4-FFF2-40B4-BE49-F238E27FC236}">
                <a16:creationId xmlns:a16="http://schemas.microsoft.com/office/drawing/2014/main" id="{D4620E3B-E937-AB46-BE1B-252F3B797D0B}"/>
              </a:ext>
            </a:extLst>
          </p:cNvPr>
          <p:cNvSpPr/>
          <p:nvPr/>
        </p:nvSpPr>
        <p:spPr>
          <a:xfrm>
            <a:off x="1898127" y="2976822"/>
            <a:ext cx="1521570" cy="461665"/>
          </a:xfrm>
          <a:prstGeom prst="rect">
            <a:avLst/>
          </a:prstGeom>
        </p:spPr>
        <p:txBody>
          <a:bodyPr wrap="none">
            <a:spAutoFit/>
          </a:bodyPr>
          <a:lstStyle/>
          <a:p>
            <a:r>
              <a:rPr lang="en-US" sz="2400" dirty="0">
                <a:solidFill>
                  <a:srgbClr val="FF0000"/>
                </a:solidFill>
              </a:rPr>
              <a:t>O(N log</a:t>
            </a:r>
            <a:r>
              <a:rPr lang="en-US" sz="2400" baseline="-25000" dirty="0">
                <a:solidFill>
                  <a:srgbClr val="FF0000"/>
                </a:solidFill>
              </a:rPr>
              <a:t>2</a:t>
            </a:r>
            <a:r>
              <a:rPr lang="en-US" sz="2400" dirty="0">
                <a:solidFill>
                  <a:srgbClr val="FF0000"/>
                </a:solidFill>
              </a:rPr>
              <a:t>N)</a:t>
            </a:r>
            <a:endParaRPr lang="en-US" sz="2400" dirty="0"/>
          </a:p>
        </p:txBody>
      </p:sp>
      <p:sp>
        <p:nvSpPr>
          <p:cNvPr id="5" name="Rectangle 4">
            <a:extLst>
              <a:ext uri="{FF2B5EF4-FFF2-40B4-BE49-F238E27FC236}">
                <a16:creationId xmlns:a16="http://schemas.microsoft.com/office/drawing/2014/main" id="{151E4BFC-D5EC-3243-8AF3-4F87A32392FD}"/>
              </a:ext>
            </a:extLst>
          </p:cNvPr>
          <p:cNvSpPr/>
          <p:nvPr/>
        </p:nvSpPr>
        <p:spPr>
          <a:xfrm>
            <a:off x="3825539" y="2976821"/>
            <a:ext cx="4293804" cy="461665"/>
          </a:xfrm>
          <a:prstGeom prst="rect">
            <a:avLst/>
          </a:prstGeom>
        </p:spPr>
        <p:txBody>
          <a:bodyPr wrap="none">
            <a:spAutoFit/>
          </a:bodyPr>
          <a:lstStyle/>
          <a:p>
            <a:r>
              <a:rPr lang="en-US" sz="2400" dirty="0">
                <a:solidFill>
                  <a:schemeClr val="bg2">
                    <a:lumMod val="50000"/>
                  </a:schemeClr>
                </a:solidFill>
              </a:rPr>
              <a:t>10 *  log</a:t>
            </a:r>
            <a:r>
              <a:rPr lang="en-US" sz="2400" baseline="-25000" dirty="0">
                <a:solidFill>
                  <a:schemeClr val="bg2">
                    <a:lumMod val="50000"/>
                  </a:schemeClr>
                </a:solidFill>
              </a:rPr>
              <a:t>2</a:t>
            </a:r>
            <a:r>
              <a:rPr lang="en-US" sz="2400" dirty="0">
                <a:solidFill>
                  <a:schemeClr val="bg2">
                    <a:lumMod val="50000"/>
                  </a:schemeClr>
                </a:solidFill>
              </a:rPr>
              <a:t>10 = 33.22 comparisons</a:t>
            </a:r>
          </a:p>
        </p:txBody>
      </p:sp>
      <p:sp>
        <p:nvSpPr>
          <p:cNvPr id="6" name="Rectangle 5">
            <a:extLst>
              <a:ext uri="{FF2B5EF4-FFF2-40B4-BE49-F238E27FC236}">
                <a16:creationId xmlns:a16="http://schemas.microsoft.com/office/drawing/2014/main" id="{18098D3D-BA4B-1A42-B7D1-5735CD41BDD8}"/>
              </a:ext>
            </a:extLst>
          </p:cNvPr>
          <p:cNvSpPr/>
          <p:nvPr/>
        </p:nvSpPr>
        <p:spPr>
          <a:xfrm>
            <a:off x="1898127" y="4500823"/>
            <a:ext cx="1253869" cy="461665"/>
          </a:xfrm>
          <a:prstGeom prst="rect">
            <a:avLst/>
          </a:prstGeom>
        </p:spPr>
        <p:txBody>
          <a:bodyPr wrap="none">
            <a:spAutoFit/>
          </a:bodyPr>
          <a:lstStyle/>
          <a:p>
            <a:r>
              <a:rPr lang="en-US" sz="2400" dirty="0">
                <a:solidFill>
                  <a:srgbClr val="FF0000"/>
                </a:solidFill>
              </a:rPr>
              <a:t>O(log</a:t>
            </a:r>
            <a:r>
              <a:rPr lang="en-US" sz="2400" baseline="-25000" dirty="0">
                <a:solidFill>
                  <a:srgbClr val="FF0000"/>
                </a:solidFill>
              </a:rPr>
              <a:t>2</a:t>
            </a:r>
            <a:r>
              <a:rPr lang="en-US" sz="2400" dirty="0">
                <a:solidFill>
                  <a:srgbClr val="FF0000"/>
                </a:solidFill>
              </a:rPr>
              <a:t>N)</a:t>
            </a:r>
            <a:endParaRPr lang="en-US" sz="2400" dirty="0"/>
          </a:p>
        </p:txBody>
      </p:sp>
      <p:sp>
        <p:nvSpPr>
          <p:cNvPr id="7" name="Rectangle 6">
            <a:extLst>
              <a:ext uri="{FF2B5EF4-FFF2-40B4-BE49-F238E27FC236}">
                <a16:creationId xmlns:a16="http://schemas.microsoft.com/office/drawing/2014/main" id="{92D5AB3A-9489-D246-8283-4A7B7E2BD4E9}"/>
              </a:ext>
            </a:extLst>
          </p:cNvPr>
          <p:cNvSpPr/>
          <p:nvPr/>
        </p:nvSpPr>
        <p:spPr>
          <a:xfrm>
            <a:off x="3825539" y="4500822"/>
            <a:ext cx="3466655" cy="461665"/>
          </a:xfrm>
          <a:prstGeom prst="rect">
            <a:avLst/>
          </a:prstGeom>
        </p:spPr>
        <p:txBody>
          <a:bodyPr wrap="none">
            <a:spAutoFit/>
          </a:bodyPr>
          <a:lstStyle/>
          <a:p>
            <a:r>
              <a:rPr lang="en-US" sz="2400" dirty="0">
                <a:solidFill>
                  <a:schemeClr val="bg2">
                    <a:lumMod val="50000"/>
                  </a:schemeClr>
                </a:solidFill>
              </a:rPr>
              <a:t>log</a:t>
            </a:r>
            <a:r>
              <a:rPr lang="en-US" sz="2400" baseline="-25000" dirty="0">
                <a:solidFill>
                  <a:schemeClr val="bg2">
                    <a:lumMod val="50000"/>
                  </a:schemeClr>
                </a:solidFill>
              </a:rPr>
              <a:t>2</a:t>
            </a:r>
            <a:r>
              <a:rPr lang="en-US" sz="2400" dirty="0">
                <a:solidFill>
                  <a:schemeClr val="bg2">
                    <a:lumMod val="50000"/>
                  </a:schemeClr>
                </a:solidFill>
              </a:rPr>
              <a:t>10 = 3.32 comparisons</a:t>
            </a:r>
          </a:p>
        </p:txBody>
      </p:sp>
      <p:sp>
        <p:nvSpPr>
          <p:cNvPr id="20" name="Rectangle 19">
            <a:extLst>
              <a:ext uri="{FF2B5EF4-FFF2-40B4-BE49-F238E27FC236}">
                <a16:creationId xmlns:a16="http://schemas.microsoft.com/office/drawing/2014/main" id="{63D5B259-32ED-6841-A3FE-96295A4D7427}"/>
              </a:ext>
            </a:extLst>
          </p:cNvPr>
          <p:cNvSpPr/>
          <p:nvPr/>
        </p:nvSpPr>
        <p:spPr>
          <a:xfrm>
            <a:off x="1405043" y="6024824"/>
            <a:ext cx="2756011" cy="461665"/>
          </a:xfrm>
          <a:prstGeom prst="rect">
            <a:avLst/>
          </a:prstGeom>
        </p:spPr>
        <p:txBody>
          <a:bodyPr wrap="none">
            <a:spAutoFit/>
          </a:bodyPr>
          <a:lstStyle/>
          <a:p>
            <a:r>
              <a:rPr lang="en-US" sz="2400" dirty="0">
                <a:solidFill>
                  <a:srgbClr val="FF0000"/>
                </a:solidFill>
              </a:rPr>
              <a:t>Linear search is O(N)</a:t>
            </a:r>
            <a:endParaRPr lang="en-US" sz="2400" dirty="0"/>
          </a:p>
        </p:txBody>
      </p:sp>
      <p:sp>
        <p:nvSpPr>
          <p:cNvPr id="21" name="Rectangle 20">
            <a:extLst>
              <a:ext uri="{FF2B5EF4-FFF2-40B4-BE49-F238E27FC236}">
                <a16:creationId xmlns:a16="http://schemas.microsoft.com/office/drawing/2014/main" id="{AABB9DCB-9FF6-A045-9C88-E745F62E031E}"/>
              </a:ext>
            </a:extLst>
          </p:cNvPr>
          <p:cNvSpPr/>
          <p:nvPr/>
        </p:nvSpPr>
        <p:spPr>
          <a:xfrm>
            <a:off x="4497892" y="6024824"/>
            <a:ext cx="2219518" cy="461665"/>
          </a:xfrm>
          <a:prstGeom prst="rect">
            <a:avLst/>
          </a:prstGeom>
        </p:spPr>
        <p:txBody>
          <a:bodyPr wrap="none">
            <a:spAutoFit/>
          </a:bodyPr>
          <a:lstStyle/>
          <a:p>
            <a:r>
              <a:rPr lang="en-US" sz="2400" dirty="0">
                <a:solidFill>
                  <a:schemeClr val="bg2">
                    <a:lumMod val="50000"/>
                  </a:schemeClr>
                </a:solidFill>
              </a:rPr>
              <a:t>10 comparisons</a:t>
            </a:r>
          </a:p>
        </p:txBody>
      </p:sp>
      <p:sp>
        <p:nvSpPr>
          <p:cNvPr id="10" name="TextBox 9">
            <a:extLst>
              <a:ext uri="{FF2B5EF4-FFF2-40B4-BE49-F238E27FC236}">
                <a16:creationId xmlns:a16="http://schemas.microsoft.com/office/drawing/2014/main" id="{3A464F55-A27B-2D49-8524-E395F8188628}"/>
              </a:ext>
            </a:extLst>
          </p:cNvPr>
          <p:cNvSpPr txBox="1"/>
          <p:nvPr/>
        </p:nvSpPr>
        <p:spPr>
          <a:xfrm>
            <a:off x="671756" y="1536719"/>
            <a:ext cx="4924297" cy="584775"/>
          </a:xfrm>
          <a:prstGeom prst="rect">
            <a:avLst/>
          </a:prstGeom>
          <a:noFill/>
        </p:spPr>
        <p:txBody>
          <a:bodyPr wrap="none" rtlCol="0">
            <a:spAutoFit/>
          </a:bodyPr>
          <a:lstStyle/>
          <a:p>
            <a:r>
              <a:rPr lang="en-US" sz="3200" b="1" dirty="0">
                <a:highlight>
                  <a:srgbClr val="FFFF00"/>
                </a:highlight>
              </a:rPr>
              <a:t>Option 1: Change Algorithm</a:t>
            </a:r>
          </a:p>
        </p:txBody>
      </p:sp>
    </p:spTree>
    <p:extLst>
      <p:ext uri="{BB962C8B-B14F-4D97-AF65-F5344CB8AC3E}">
        <p14:creationId xmlns:p14="http://schemas.microsoft.com/office/powerpoint/2010/main" val="5804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0" grpId="0"/>
      <p:bldP spid="21" grpId="0"/>
    </p:bldLst>
  </p:timing>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4b2e83 1">
      <a:dk1>
        <a:srgbClr val="4B2E83"/>
      </a:dk1>
      <a:lt1>
        <a:srgbClr val="E8D3A2"/>
      </a:lt1>
      <a:dk2>
        <a:srgbClr val="4B2E83"/>
      </a:dk2>
      <a:lt2>
        <a:srgbClr val="FFFFFF"/>
      </a:lt2>
      <a:accent1>
        <a:srgbClr val="4B2E83"/>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13062</TotalTime>
  <Words>1755</Words>
  <Application>Microsoft Macintosh PowerPoint</Application>
  <PresentationFormat>On-screen Show (4:3)</PresentationFormat>
  <Paragraphs>609</Paragraphs>
  <Slides>50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Encode Sans Normal Black</vt:lpstr>
      <vt:lpstr>Open Sans</vt:lpstr>
      <vt:lpstr>Open Sans Light</vt:lpstr>
      <vt:lpstr>Uni Sans Regular</vt:lpstr>
      <vt:lpstr>Abadi MT Condensed Light</vt:lpstr>
      <vt:lpstr>Apple Chancery</vt:lpstr>
      <vt:lpstr>Arial</vt:lpstr>
      <vt:lpstr>Bernard MT Condensed</vt:lpstr>
      <vt:lpstr>Calibri</vt:lpstr>
      <vt:lpstr>Lucida Grande</vt:lpstr>
      <vt:lpstr>Custom Design</vt:lpstr>
      <vt:lpstr>1_Custom Design</vt:lpstr>
      <vt:lpstr>PowerPoint Presentation</vt:lpstr>
      <vt:lpstr>CSS143 Computer Programming (II)</vt:lpstr>
      <vt:lpstr>PowerPoint Presentation</vt:lpstr>
      <vt:lpstr>A Search Problem (sorted array)</vt:lpstr>
      <vt:lpstr>A Search Problem (random array)</vt:lpstr>
      <vt:lpstr>A Search Problem</vt:lpstr>
      <vt:lpstr>A Search Problem</vt:lpstr>
      <vt:lpstr>A Search Problem</vt:lpstr>
      <vt:lpstr>A Search Problem</vt:lpstr>
      <vt:lpstr>PowerPoint Presentation</vt:lpstr>
      <vt:lpstr>PowerPoint Presentation</vt:lpstr>
      <vt:lpstr>PowerPoint Presentation</vt:lpstr>
      <vt:lpstr>PowerPoint Presentation</vt:lpstr>
      <vt:lpstr>PowerPoint Presentation</vt:lpstr>
      <vt:lpstr>Organizing Things</vt:lpstr>
      <vt:lpstr>PowerPoint Presentation</vt:lpstr>
      <vt:lpstr>PowerPoint Presentation</vt:lpstr>
      <vt:lpstr>An Example </vt:lpstr>
      <vt:lpstr>An Example </vt:lpstr>
      <vt:lpstr>An Example </vt:lpstr>
      <vt:lpstr>An Example </vt:lpstr>
      <vt:lpstr>A Search Problem</vt:lpstr>
      <vt:lpstr>A Search Problem</vt:lpstr>
      <vt:lpstr>Dictionary ADT</vt:lpstr>
      <vt:lpstr>Dictionary ADT</vt:lpstr>
      <vt:lpstr>Dictionary ADT</vt:lpstr>
      <vt:lpstr>Dictionary ADT</vt:lpstr>
      <vt:lpstr>Dictionary ADT</vt:lpstr>
      <vt:lpstr>Some tests</vt:lpstr>
      <vt:lpstr>Some tests</vt:lpstr>
      <vt:lpstr>Some tests</vt:lpstr>
      <vt:lpstr>Dictionary ADT</vt:lpstr>
      <vt:lpstr>Collision</vt:lpstr>
      <vt:lpstr>Collision</vt:lpstr>
      <vt:lpstr>Collision</vt:lpstr>
      <vt:lpstr>Chaining for collision</vt:lpstr>
      <vt:lpstr>Chaining for collision key</vt:lpstr>
      <vt:lpstr>Dictionary ADT</vt:lpstr>
      <vt:lpstr>Dictionary ADT</vt:lpstr>
      <vt:lpstr>Dictionary ADT Containers</vt:lpstr>
      <vt:lpstr>Word Frequency</vt:lpstr>
      <vt:lpstr>Word Frequency</vt:lpstr>
      <vt:lpstr>Word Frequency</vt:lpstr>
      <vt:lpstr>Word Frequency</vt:lpstr>
      <vt:lpstr>Word Frequency</vt:lpstr>
      <vt:lpstr>Word Frequency</vt:lpstr>
      <vt:lpstr>Word Frequency</vt:lpstr>
      <vt:lpstr>All the Maps</vt:lpstr>
      <vt:lpstr>PowerPoint Presentation</vt:lpstr>
      <vt:lpstr>One more thing…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Peng Du</cp:lastModifiedBy>
  <cp:revision>964</cp:revision>
  <cp:lastPrinted>2016-02-10T20:19:12Z</cp:lastPrinted>
  <dcterms:created xsi:type="dcterms:W3CDTF">2014-10-14T00:51:43Z</dcterms:created>
  <dcterms:modified xsi:type="dcterms:W3CDTF">2020-02-27T04:07:12Z</dcterms:modified>
</cp:coreProperties>
</file>